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9" r:id="rId1"/>
  </p:sldMasterIdLst>
  <p:notesMasterIdLst>
    <p:notesMasterId r:id="rId69"/>
  </p:notesMasterIdLst>
  <p:handoutMasterIdLst>
    <p:handoutMasterId r:id="rId70"/>
  </p:handoutMasterIdLst>
  <p:sldIdLst>
    <p:sldId id="517"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32" r:id="rId22"/>
    <p:sldId id="533" r:id="rId23"/>
    <p:sldId id="534" r:id="rId24"/>
    <p:sldId id="560" r:id="rId25"/>
    <p:sldId id="535" r:id="rId26"/>
    <p:sldId id="565" r:id="rId27"/>
    <p:sldId id="536" r:id="rId28"/>
    <p:sldId id="538" r:id="rId29"/>
    <p:sldId id="539" r:id="rId30"/>
    <p:sldId id="540" r:id="rId31"/>
    <p:sldId id="541" r:id="rId32"/>
    <p:sldId id="542" r:id="rId33"/>
    <p:sldId id="543" r:id="rId34"/>
    <p:sldId id="544" r:id="rId35"/>
    <p:sldId id="545" r:id="rId36"/>
    <p:sldId id="546" r:id="rId37"/>
    <p:sldId id="547" r:id="rId38"/>
    <p:sldId id="549" r:id="rId39"/>
    <p:sldId id="550" r:id="rId40"/>
    <p:sldId id="551" r:id="rId41"/>
    <p:sldId id="552" r:id="rId42"/>
    <p:sldId id="553" r:id="rId43"/>
    <p:sldId id="554" r:id="rId44"/>
    <p:sldId id="555" r:id="rId45"/>
    <p:sldId id="556" r:id="rId46"/>
    <p:sldId id="557" r:id="rId47"/>
    <p:sldId id="421" r:id="rId48"/>
    <p:sldId id="449" r:id="rId49"/>
    <p:sldId id="422" r:id="rId50"/>
    <p:sldId id="444" r:id="rId51"/>
    <p:sldId id="424" r:id="rId52"/>
    <p:sldId id="426" r:id="rId53"/>
    <p:sldId id="567" r:id="rId54"/>
    <p:sldId id="429" r:id="rId55"/>
    <p:sldId id="430" r:id="rId56"/>
    <p:sldId id="432" r:id="rId57"/>
    <p:sldId id="435" r:id="rId58"/>
    <p:sldId id="436" r:id="rId59"/>
    <p:sldId id="498" r:id="rId60"/>
    <p:sldId id="457" r:id="rId61"/>
    <p:sldId id="458" r:id="rId62"/>
    <p:sldId id="459" r:id="rId63"/>
    <p:sldId id="460" r:id="rId64"/>
    <p:sldId id="461" r:id="rId65"/>
    <p:sldId id="462" r:id="rId66"/>
    <p:sldId id="463" r:id="rId67"/>
    <p:sldId id="464" r:id="rId68"/>
  </p:sldIdLst>
  <p:sldSz cx="9144000" cy="6858000" type="screen4x3"/>
  <p:notesSz cx="6858000" cy="9144000"/>
  <p:custDataLst>
    <p:tags r:id="rId7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4" autoAdjust="0"/>
    <p:restoredTop sz="78503" autoAdjust="0"/>
  </p:normalViewPr>
  <p:slideViewPr>
    <p:cSldViewPr>
      <p:cViewPr>
        <p:scale>
          <a:sx n="78" d="100"/>
          <a:sy n="78" d="100"/>
        </p:scale>
        <p:origin x="2984"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76"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D40DA6EB-1AA1-42F0-B7CE-67869E4FBD44}" type="datetimeFigureOut">
              <a:rPr lang="en-US"/>
              <a:pPr>
                <a:defRPr/>
              </a:pPr>
              <a:t>9/4/19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F5A64675-6AB0-4B9D-8821-295C696FC199}" type="slidenum">
              <a:rPr lang="en-US"/>
              <a:pPr>
                <a:defRPr/>
              </a:pPr>
              <a:t>‹#›</a:t>
            </a:fld>
            <a:endParaRPr lang="en-US"/>
          </a:p>
        </p:txBody>
      </p:sp>
    </p:spTree>
    <p:extLst>
      <p:ext uri="{BB962C8B-B14F-4D97-AF65-F5344CB8AC3E}">
        <p14:creationId xmlns:p14="http://schemas.microsoft.com/office/powerpoint/2010/main" val="148240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05E3A3DA-B80A-4433-8785-EC062E4719D3}" type="slidenum">
              <a:rPr lang="en-US"/>
              <a:pPr>
                <a:defRPr/>
              </a:pPr>
              <a:t>‹#›</a:t>
            </a:fld>
            <a:endParaRPr lang="en-US"/>
          </a:p>
        </p:txBody>
      </p:sp>
    </p:spTree>
    <p:extLst>
      <p:ext uri="{BB962C8B-B14F-4D97-AF65-F5344CB8AC3E}">
        <p14:creationId xmlns:p14="http://schemas.microsoft.com/office/powerpoint/2010/main" val="242459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50E24645-8B74-43DE-9A1D-DF95EC4F3990}" type="slidenum">
              <a:rPr lang="en-US" sz="1200">
                <a:latin typeface="Arial" charset="0"/>
              </a:rPr>
              <a:pPr/>
              <a:t>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85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085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a:p>
            <a:pPr eaLnBrk="1" hangingPunct="1"/>
            <a:r>
              <a:rPr lang="en-US" dirty="0" smtClean="0"/>
              <a:t>Consider an alternative</a:t>
            </a:r>
            <a:r>
              <a:rPr lang="en-US" baseline="0" dirty="0" smtClean="0"/>
              <a:t> performance measure for </a:t>
            </a:r>
            <a:r>
              <a:rPr lang="en-US" dirty="0" smtClean="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endParaRPr lang="en-US" dirty="0"/>
          </a:p>
        </p:txBody>
      </p:sp>
    </p:spTree>
    <p:extLst>
      <p:ext uri="{BB962C8B-B14F-4D97-AF65-F5344CB8AC3E}">
        <p14:creationId xmlns:p14="http://schemas.microsoft.com/office/powerpoint/2010/main" val="107670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Compare chess or checkers to tic-tac-toe</a:t>
            </a:r>
            <a:r>
              <a:rPr lang="en-US" baseline="0" dirty="0" smtClean="0"/>
              <a:t> </a:t>
            </a:r>
          </a:p>
          <a:p>
            <a:pPr eaLnBrk="1" hangingPunct="1"/>
            <a:endParaRPr lang="en-US" baseline="0" dirty="0" smtClean="0"/>
          </a:p>
          <a:p>
            <a:pPr eaLnBrk="1" hangingPunct="1"/>
            <a:r>
              <a:rPr lang="en-US" baseline="0" dirty="0" smtClean="0"/>
              <a:t>An omniscient  agent knows the actual outcome of its actions and can act accordingly; but omniscience is  impossible in reality.</a:t>
            </a:r>
          </a:p>
          <a:p>
            <a:pPr eaLnBrk="1" hangingPunct="1"/>
            <a:r>
              <a:rPr lang="en-US" dirty="0" smtClean="0"/>
              <a:t>Rationality maximizes expected performance, while perfection maximizes actual performance.</a:t>
            </a:r>
            <a:endParaRPr lang="en-US" dirty="0"/>
          </a:p>
        </p:txBody>
      </p:sp>
    </p:spTree>
    <p:extLst>
      <p:ext uri="{BB962C8B-B14F-4D97-AF65-F5344CB8AC3E}">
        <p14:creationId xmlns:p14="http://schemas.microsoft.com/office/powerpoint/2010/main" val="139800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034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525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6625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smtClean="0">
                <a:solidFill>
                  <a:schemeClr val="tx1"/>
                </a:solidFill>
                <a:effectLst/>
                <a:latin typeface="Arial" charset="0"/>
                <a:ea typeface="+mn-ea"/>
                <a:cs typeface="+mn-cs"/>
              </a:rPr>
              <a:t>Lidar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acronym for </a:t>
            </a:r>
            <a:r>
              <a:rPr lang="en-US" sz="1200" b="0" i="1" u="none" strike="noStrike" kern="1200" dirty="0" smtClean="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60845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4736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92387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21</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62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22</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53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23</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Multi-agent: Does</a:t>
            </a:r>
            <a:r>
              <a:rPr lang="en-US" baseline="0" dirty="0" smtClean="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smtClean="0"/>
          </a:p>
          <a:p>
            <a:pPr eaLnBrk="1" hangingPunct="1"/>
            <a:r>
              <a:rPr lang="en-US" baseline="0" dirty="0" smtClean="0"/>
              <a:t>CCB </a:t>
            </a:r>
            <a:r>
              <a:rPr lang="mr-IN" baseline="0" dirty="0" smtClean="0"/>
              <a:t>–</a:t>
            </a:r>
            <a:r>
              <a:rPr lang="en-US" baseline="0" dirty="0" smtClean="0"/>
              <a:t> write the next slide on the board</a:t>
            </a:r>
            <a:endParaRPr lang="en-US" dirty="0"/>
          </a:p>
        </p:txBody>
      </p:sp>
    </p:spTree>
    <p:extLst>
      <p:ext uri="{BB962C8B-B14F-4D97-AF65-F5344CB8AC3E}">
        <p14:creationId xmlns:p14="http://schemas.microsoft.com/office/powerpoint/2010/main" val="2917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6710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25</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11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26</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192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27</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395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28</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Sometimes a performance measure can be formulated in whether an agent satisfies</a:t>
            </a:r>
            <a:r>
              <a:rPr lang="en-US" baseline="0" dirty="0" smtClean="0"/>
              <a:t> </a:t>
            </a:r>
            <a:r>
              <a:rPr lang="en-US" dirty="0" smtClean="0"/>
              <a:t>a goal.</a:t>
            </a:r>
          </a:p>
          <a:p>
            <a:pPr eaLnBrk="1" hangingPunct="1"/>
            <a:endParaRPr lang="en-US" dirty="0" smtClean="0"/>
          </a:p>
          <a:p>
            <a:pPr eaLnBrk="1" hangingPunct="1"/>
            <a:r>
              <a:rPr lang="en-US" dirty="0" smtClean="0"/>
              <a:t>This</a:t>
            </a:r>
            <a:r>
              <a:rPr lang="en-US" baseline="0" dirty="0" smtClean="0"/>
              <a:t> Is called a sliding block puzzle.  This instance is an 8-puzzle.</a:t>
            </a:r>
            <a:endParaRPr lang="en-US" dirty="0" smtClean="0"/>
          </a:p>
          <a:p>
            <a:pPr eaLnBrk="1" hangingPunct="1"/>
            <a:r>
              <a:rPr lang="en-US" dirty="0" smtClean="0"/>
              <a:t>9!/2 = 181k</a:t>
            </a:r>
          </a:p>
          <a:p>
            <a:pPr eaLnBrk="1" hangingPunct="1"/>
            <a:r>
              <a:rPr lang="en-US" dirty="0" smtClean="0"/>
              <a:t>Family of sliding block puzzles</a:t>
            </a:r>
            <a:r>
              <a:rPr lang="en-US" baseline="0" dirty="0" smtClean="0"/>
              <a:t> are NP complete.  15 block puzzle (4x4 board has 1.3 trillion states (1.3*10^12).</a:t>
            </a:r>
          </a:p>
          <a:p>
            <a:pPr eaLnBrk="1" hangingPunct="1"/>
            <a:r>
              <a:rPr lang="en-US" baseline="0" dirty="0" smtClean="0"/>
              <a:t>5x5 board has 10^25 states.</a:t>
            </a:r>
            <a:endParaRPr lang="en-US" dirty="0" smtClean="0"/>
          </a:p>
          <a:p>
            <a:pPr eaLnBrk="1" hangingPunct="1"/>
            <a:endParaRPr lang="en-US" dirty="0"/>
          </a:p>
        </p:txBody>
      </p:sp>
    </p:spTree>
    <p:extLst>
      <p:ext uri="{BB962C8B-B14F-4D97-AF65-F5344CB8AC3E}">
        <p14:creationId xmlns:p14="http://schemas.microsoft.com/office/powerpoint/2010/main" val="2073134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29</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Conveniently has nodes with unique first letters and nearly all letters of the alphabet</a:t>
            </a:r>
          </a:p>
          <a:p>
            <a:pPr eaLnBrk="1" hangingPunct="1"/>
            <a:r>
              <a:rPr lang="en-US" dirty="0" smtClean="0"/>
              <a:t>Oradea</a:t>
            </a:r>
          </a:p>
          <a:p>
            <a:pPr eaLnBrk="1" hangingPunct="1"/>
            <a:r>
              <a:rPr lang="en-US" dirty="0" err="1" smtClean="0"/>
              <a:t>Zerind</a:t>
            </a:r>
            <a:endParaRPr lang="en-US" dirty="0" smtClean="0"/>
          </a:p>
          <a:p>
            <a:pPr eaLnBrk="1" hangingPunct="1"/>
            <a:r>
              <a:rPr lang="en-US" dirty="0" smtClean="0"/>
              <a:t>Sibiu</a:t>
            </a:r>
            <a:br>
              <a:rPr lang="en-US" dirty="0" smtClean="0"/>
            </a:br>
            <a:r>
              <a:rPr lang="en-US" dirty="0" smtClean="0"/>
              <a:t>Arad</a:t>
            </a:r>
            <a:endParaRPr lang="en-US" dirty="0"/>
          </a:p>
        </p:txBody>
      </p:sp>
    </p:spTree>
    <p:extLst>
      <p:ext uri="{BB962C8B-B14F-4D97-AF65-F5344CB8AC3E}">
        <p14:creationId xmlns:p14="http://schemas.microsoft.com/office/powerpoint/2010/main" val="5174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30</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8364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777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31</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endParaRPr lang="en-US" dirty="0"/>
          </a:p>
        </p:txBody>
      </p:sp>
    </p:spTree>
    <p:extLst>
      <p:ext uri="{BB962C8B-B14F-4D97-AF65-F5344CB8AC3E}">
        <p14:creationId xmlns:p14="http://schemas.microsoft.com/office/powerpoint/2010/main" val="122204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3812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a:t>
            </a:r>
            <a:r>
              <a:rPr lang="en-US" altLang="en-US" dirty="0" smtClean="0"/>
              <a:t>compare to “world </a:t>
            </a:r>
            <a:r>
              <a:rPr lang="en-US" altLang="en-US" dirty="0"/>
              <a:t>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574777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34</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ask students to give answer, write their</a:t>
            </a:r>
            <a:r>
              <a:rPr lang="en-US" baseline="0" dirty="0" smtClean="0"/>
              <a:t> answers on the board.</a:t>
            </a:r>
            <a:endParaRPr lang="en-US" dirty="0"/>
          </a:p>
        </p:txBody>
      </p:sp>
    </p:spTree>
    <p:extLst>
      <p:ext uri="{BB962C8B-B14F-4D97-AF65-F5344CB8AC3E}">
        <p14:creationId xmlns:p14="http://schemas.microsoft.com/office/powerpoint/2010/main" val="144474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412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36</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Transition model: given a state and an action, this returns the resulting state.  For example, if we apply</a:t>
            </a:r>
            <a:r>
              <a:rPr lang="en-US" baseline="0" dirty="0" smtClean="0"/>
              <a:t> </a:t>
            </a:r>
            <a:r>
              <a:rPr lang="en-US" i="1" baseline="0" dirty="0" smtClean="0"/>
              <a:t>left</a:t>
            </a:r>
            <a:r>
              <a:rPr lang="en-US" i="0" baseline="0" dirty="0" smtClean="0"/>
              <a:t> to the start state, the resulting state has 5 and the blank switched.</a:t>
            </a:r>
            <a:endParaRPr lang="en-US" dirty="0"/>
          </a:p>
        </p:txBody>
      </p:sp>
    </p:spTree>
    <p:extLst>
      <p:ext uri="{BB962C8B-B14F-4D97-AF65-F5344CB8AC3E}">
        <p14:creationId xmlns:p14="http://schemas.microsoft.com/office/powerpoint/2010/main" val="158309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37</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94353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38</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412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39</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03941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40</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47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71722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41</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03994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42</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For each node n of the tree, we have a structure that contains four components:  </a:t>
            </a:r>
          </a:p>
          <a:p>
            <a:pPr eaLnBrk="1" hangingPunct="1"/>
            <a:r>
              <a:rPr lang="en-US" dirty="0" smtClean="0"/>
              <a:t>• </a:t>
            </a:r>
            <a:r>
              <a:rPr lang="en-US" dirty="0" err="1" smtClean="0"/>
              <a:t>n.STATE</a:t>
            </a:r>
            <a:r>
              <a:rPr lang="en-US" dirty="0" smtClean="0"/>
              <a:t>: the state in the state space to which the node corresponds; </a:t>
            </a:r>
          </a:p>
          <a:p>
            <a:pPr eaLnBrk="1" hangingPunct="1"/>
            <a:r>
              <a:rPr lang="en-US" dirty="0" smtClean="0"/>
              <a:t>• </a:t>
            </a:r>
            <a:r>
              <a:rPr lang="en-US" dirty="0" err="1" smtClean="0"/>
              <a:t>n.PARENT</a:t>
            </a:r>
            <a:r>
              <a:rPr lang="en-US" dirty="0" smtClean="0"/>
              <a:t>: the node in the search tree that generated this node;  </a:t>
            </a:r>
          </a:p>
          <a:p>
            <a:pPr eaLnBrk="1" hangingPunct="1"/>
            <a:r>
              <a:rPr lang="en-US" dirty="0" smtClean="0"/>
              <a:t>• </a:t>
            </a:r>
            <a:r>
              <a:rPr lang="en-US" dirty="0" err="1" smtClean="0"/>
              <a:t>n.ACTION</a:t>
            </a:r>
            <a:r>
              <a:rPr lang="en-US" dirty="0" smtClean="0"/>
              <a:t>: the action that was applied to the parent to generate the node;  </a:t>
            </a:r>
          </a:p>
          <a:p>
            <a:pPr eaLnBrk="1" hangingPunct="1"/>
            <a:r>
              <a:rPr lang="en-US" dirty="0" smtClean="0"/>
              <a:t>• </a:t>
            </a:r>
            <a:r>
              <a:rPr lang="en-US" dirty="0" err="1" smtClean="0"/>
              <a:t>n.PATH</a:t>
            </a:r>
            <a:r>
              <a:rPr lang="en-US" dirty="0" smtClean="0"/>
              <a:t>-COST: the cost, traditionally denoted by g(n), of the path from the initial state  to the node, as indicated by the parent pointers. </a:t>
            </a:r>
            <a:r>
              <a:rPr lang="en-US" baseline="0" dirty="0" smtClean="0"/>
              <a:t>  </a:t>
            </a:r>
          </a:p>
          <a:p>
            <a:pPr eaLnBrk="1" hangingPunct="1"/>
            <a:endParaRPr lang="en-US" dirty="0" smtClean="0"/>
          </a:p>
          <a:p>
            <a:pPr eaLnBrk="1" hangingPunct="1"/>
            <a:r>
              <a:rPr lang="en-US" dirty="0" smtClean="0"/>
              <a:t>* </a:t>
            </a:r>
            <a:r>
              <a:rPr lang="en-US" dirty="0" err="1" smtClean="0"/>
              <a:t>n.CHILDREN</a:t>
            </a:r>
            <a:r>
              <a:rPr lang="en-US" dirty="0" smtClean="0"/>
              <a:t> (optional) often used as a function.</a:t>
            </a:r>
            <a:endParaRPr lang="en-US" dirty="0"/>
          </a:p>
        </p:txBody>
      </p:sp>
    </p:spTree>
    <p:extLst>
      <p:ext uri="{BB962C8B-B14F-4D97-AF65-F5344CB8AC3E}">
        <p14:creationId xmlns:p14="http://schemas.microsoft.com/office/powerpoint/2010/main" val="115452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43</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57620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44</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t>? </a:t>
            </a:r>
            <a:r>
              <a:rPr lang="mr-IN" baseline="0" dirty="0" smtClean="0"/>
              <a:t>…</a:t>
            </a:r>
            <a:r>
              <a:rPr lang="en-US" baseline="0" dirty="0" smtClean="0"/>
              <a:t> Following redundant paths can cause a tractable problem to  become intractable.</a:t>
            </a:r>
          </a:p>
          <a:p>
            <a:pPr eaLnBrk="1" hangingPunct="1"/>
            <a:r>
              <a:rPr lang="en-US" dirty="0" smtClean="0"/>
              <a:t>To avoid redundantly</a:t>
            </a:r>
            <a:r>
              <a:rPr lang="en-US" baseline="0" dirty="0" smtClean="0"/>
              <a:t> expanding the same node</a:t>
            </a:r>
            <a:r>
              <a:rPr lang="en-US" dirty="0" smtClean="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6640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1150938" y="692150"/>
            <a:ext cx="4556125"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11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a:t>
            </a:r>
            <a:r>
              <a:rPr lang="en-US" baseline="0" dirty="0" smtClean="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46</a:t>
            </a:fld>
            <a:endParaRPr lang="en-US"/>
          </a:p>
        </p:txBody>
      </p:sp>
    </p:spTree>
    <p:extLst>
      <p:ext uri="{BB962C8B-B14F-4D97-AF65-F5344CB8AC3E}">
        <p14:creationId xmlns:p14="http://schemas.microsoft.com/office/powerpoint/2010/main" val="805904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47</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0722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48</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0203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49</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Ask</a:t>
            </a:r>
            <a:r>
              <a:rPr lang="en-US" baseline="0" dirty="0" smtClean="0"/>
              <a:t> students: </a:t>
            </a:r>
            <a:r>
              <a:rPr lang="en-US" dirty="0" smtClean="0"/>
              <a:t>What does</a:t>
            </a:r>
            <a:r>
              <a:rPr lang="en-US" baseline="0" dirty="0" smtClean="0"/>
              <a:t> </a:t>
            </a:r>
            <a:r>
              <a:rPr lang="en-US" dirty="0" smtClean="0"/>
              <a:t>LIFO stand for?  What does FIFO stand for?</a:t>
            </a:r>
          </a:p>
          <a:p>
            <a:pPr eaLnBrk="1" hangingPunct="1"/>
            <a:r>
              <a:rPr lang="en-US" dirty="0" smtClean="0"/>
              <a:t>Which is a Stack?  (LIFO)</a:t>
            </a:r>
            <a:endParaRPr lang="en-US" dirty="0"/>
          </a:p>
        </p:txBody>
      </p:sp>
    </p:spTree>
    <p:extLst>
      <p:ext uri="{BB962C8B-B14F-4D97-AF65-F5344CB8AC3E}">
        <p14:creationId xmlns:p14="http://schemas.microsoft.com/office/powerpoint/2010/main" val="2770499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51</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8271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34905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Subtlty</a:t>
            </a:r>
            <a:r>
              <a:rPr lang="en-US" dirty="0" smtClean="0"/>
              <a:t>:</a:t>
            </a:r>
            <a:r>
              <a:rPr lang="en-US" baseline="0" dirty="0" smtClean="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52</a:t>
            </a:fld>
            <a:endParaRPr lang="en-US"/>
          </a:p>
        </p:txBody>
      </p:sp>
    </p:spTree>
    <p:extLst>
      <p:ext uri="{BB962C8B-B14F-4D97-AF65-F5344CB8AC3E}">
        <p14:creationId xmlns:p14="http://schemas.microsoft.com/office/powerpoint/2010/main" val="604977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54</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Draw time complexity tree on board. </a:t>
            </a:r>
          </a:p>
          <a:p>
            <a:pPr eaLnBrk="1" hangingPunct="1"/>
            <a:endParaRPr lang="en-US" dirty="0" smtClean="0"/>
          </a:p>
          <a:p>
            <a:pPr eaLnBrk="1" hangingPunct="1"/>
            <a:r>
              <a:rPr lang="en-US" dirty="0" smtClean="0"/>
              <a:t>An exponential complexity bound such as O(</a:t>
            </a:r>
            <a:r>
              <a:rPr lang="en-US" dirty="0" err="1" smtClean="0"/>
              <a:t>b^d</a:t>
            </a:r>
            <a:r>
              <a:rPr lang="en-US" dirty="0" smtClean="0"/>
              <a:t>) is</a:t>
            </a:r>
            <a:r>
              <a:rPr lang="en-US" baseline="0" dirty="0" smtClean="0"/>
              <a:t> SCARY!</a:t>
            </a:r>
          </a:p>
          <a:p>
            <a:pPr eaLnBrk="1" hangingPunct="1"/>
            <a:endParaRPr lang="en-US" baseline="0" dirty="0" smtClean="0"/>
          </a:p>
          <a:p>
            <a:pPr eaLnBrk="1" hangingPunct="1"/>
            <a:r>
              <a:rPr lang="en-US" baseline="0" dirty="0" smtClean="0"/>
              <a:t>Would this be optimal for the Romanian Map example?  No.</a:t>
            </a:r>
          </a:p>
          <a:p>
            <a:pPr eaLnBrk="1" hangingPunct="1"/>
            <a:r>
              <a:rPr lang="en-US" baseline="0" dirty="0" smtClean="0"/>
              <a:t>Would this be optimal for the 8-puzzle</a:t>
            </a:r>
            <a:endParaRPr lang="en-US" dirty="0"/>
          </a:p>
        </p:txBody>
      </p:sp>
    </p:spTree>
    <p:extLst>
      <p:ext uri="{BB962C8B-B14F-4D97-AF65-F5344CB8AC3E}">
        <p14:creationId xmlns:p14="http://schemas.microsoft.com/office/powerpoint/2010/main" val="1996308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55</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Two lessons can be learned from Figure 3.13. </a:t>
            </a:r>
          </a:p>
          <a:p>
            <a:pPr eaLnBrk="1" hangingPunct="1"/>
            <a:r>
              <a:rPr lang="en-US" dirty="0" smtClean="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smtClean="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lang="en-US" dirty="0"/>
          </a:p>
        </p:txBody>
      </p:sp>
    </p:spTree>
    <p:extLst>
      <p:ext uri="{BB962C8B-B14F-4D97-AF65-F5344CB8AC3E}">
        <p14:creationId xmlns:p14="http://schemas.microsoft.com/office/powerpoint/2010/main" val="23242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56</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91311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57</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4582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58</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26769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59</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54882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60</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1254125" y="719138"/>
            <a:ext cx="4794250"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422165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61</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33382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62</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568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42872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63</a:t>
            </a:fld>
            <a:endParaRPr lang="en-US" altLang="en-US"/>
          </a:p>
        </p:txBody>
      </p:sp>
    </p:spTree>
    <p:extLst>
      <p:ext uri="{BB962C8B-B14F-4D97-AF65-F5344CB8AC3E}">
        <p14:creationId xmlns:p14="http://schemas.microsoft.com/office/powerpoint/2010/main" val="3999914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65</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7316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66</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28415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54125" y="719138"/>
            <a:ext cx="4794250"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87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Mathematically speaking, we say that an agent’s behavior is described by the</a:t>
            </a:r>
            <a:r>
              <a:rPr lang="en-US" baseline="0" dirty="0" smtClean="0"/>
              <a:t> agent function </a:t>
            </a:r>
            <a:r>
              <a:rPr lang="en-US" dirty="0" smtClean="0"/>
              <a:t>that maps any given percept sequence to an action. </a:t>
            </a:r>
            <a:endParaRPr lang="en-US" dirty="0"/>
          </a:p>
        </p:txBody>
      </p:sp>
    </p:spTree>
    <p:extLst>
      <p:ext uri="{BB962C8B-B14F-4D97-AF65-F5344CB8AC3E}">
        <p14:creationId xmlns:p14="http://schemas.microsoft.com/office/powerpoint/2010/main" val="191216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Thermostats?!?!?!  </a:t>
            </a:r>
            <a:r>
              <a:rPr lang="en-US" baseline="0" dirty="0" smtClean="0"/>
              <a:t>  </a:t>
            </a:r>
            <a:r>
              <a:rPr lang="en-US" dirty="0" smtClean="0"/>
              <a:t>Yes, they are self</a:t>
            </a:r>
            <a:r>
              <a:rPr lang="mr-IN" dirty="0" smtClean="0"/>
              <a:t>–</a:t>
            </a:r>
            <a:r>
              <a:rPr lang="en-US" dirty="0" smtClean="0"/>
              <a:t>regulating</a:t>
            </a:r>
            <a:r>
              <a:rPr lang="en-US" baseline="0" dirty="0" smtClean="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9051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Internally, the agent function for an artificial agent will be implemented by an agent program. </a:t>
            </a:r>
          </a:p>
          <a:p>
            <a:pPr eaLnBrk="1" hangingPunct="1"/>
            <a:r>
              <a:rPr lang="en-US" dirty="0" smtClean="0"/>
              <a:t>The agent function is an abstract mathematical description;</a:t>
            </a:r>
          </a:p>
          <a:p>
            <a:pPr eaLnBrk="1" hangingPunct="1"/>
            <a:r>
              <a:rPr lang="en-US" dirty="0" smtClean="0"/>
              <a:t>The agent program is a concrete implementation, running within some physical system. </a:t>
            </a:r>
            <a:endParaRPr lang="en-US" dirty="0"/>
          </a:p>
        </p:txBody>
      </p:sp>
    </p:spTree>
    <p:extLst>
      <p:ext uri="{BB962C8B-B14F-4D97-AF65-F5344CB8AC3E}">
        <p14:creationId xmlns:p14="http://schemas.microsoft.com/office/powerpoint/2010/main" val="14438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B615E273-0594-4AD8-A5E6-B2877ED83F7B}" type="slidenum">
              <a:rPr lang="en-US" altLang="en-US"/>
              <a:pPr>
                <a:defRPr/>
              </a:pPr>
              <a:t>‹#›</a:t>
            </a:fld>
            <a:endParaRPr lang="en-US" altLang="en-US"/>
          </a:p>
        </p:txBody>
      </p:sp>
    </p:spTree>
    <p:extLst>
      <p:ext uri="{BB962C8B-B14F-4D97-AF65-F5344CB8AC3E}">
        <p14:creationId xmlns:p14="http://schemas.microsoft.com/office/powerpoint/2010/main" val="6076676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8266C80A-4996-4873-9F9B-55F4ED57E0BE}" type="slidenum">
              <a:rPr lang="en-US" altLang="en-US"/>
              <a:pPr>
                <a:defRPr/>
              </a:pPr>
              <a:t>‹#›</a:t>
            </a:fld>
            <a:endParaRPr lang="en-US" altLang="en-US"/>
          </a:p>
        </p:txBody>
      </p:sp>
    </p:spTree>
    <p:extLst>
      <p:ext uri="{BB962C8B-B14F-4D97-AF65-F5344CB8AC3E}">
        <p14:creationId xmlns:p14="http://schemas.microsoft.com/office/powerpoint/2010/main" val="18997671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5117A9EB-1136-4DE9-B39A-567327E9EF9D}" type="slidenum">
              <a:rPr lang="en-US" altLang="en-US"/>
              <a:pPr>
                <a:defRPr/>
              </a:pPr>
              <a:t>‹#›</a:t>
            </a:fld>
            <a:endParaRPr lang="en-US" altLang="en-US"/>
          </a:p>
        </p:txBody>
      </p:sp>
    </p:spTree>
    <p:extLst>
      <p:ext uri="{BB962C8B-B14F-4D97-AF65-F5344CB8AC3E}">
        <p14:creationId xmlns:p14="http://schemas.microsoft.com/office/powerpoint/2010/main" val="34338608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14283937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43BA8817-DBF7-42E5-A03A-C55C6F86558D}" type="slidenum">
              <a:rPr lang="en-US" altLang="en-US"/>
              <a:pPr>
                <a:defRPr/>
              </a:pPr>
              <a:t>‹#›</a:t>
            </a:fld>
            <a:endParaRPr lang="en-US" altLang="en-US"/>
          </a:p>
        </p:txBody>
      </p:sp>
    </p:spTree>
    <p:extLst>
      <p:ext uri="{BB962C8B-B14F-4D97-AF65-F5344CB8AC3E}">
        <p14:creationId xmlns:p14="http://schemas.microsoft.com/office/powerpoint/2010/main" val="6843832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61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A8A179A-356C-4639-9535-0DE21556AF82}" type="slidenum">
              <a:rPr lang="en-US" altLang="en-US"/>
              <a:pPr>
                <a:defRPr/>
              </a:pPr>
              <a:t>‹#›</a:t>
            </a:fld>
            <a:endParaRPr lang="en-US" altLang="en-US"/>
          </a:p>
        </p:txBody>
      </p:sp>
    </p:spTree>
    <p:extLst>
      <p:ext uri="{BB962C8B-B14F-4D97-AF65-F5344CB8AC3E}">
        <p14:creationId xmlns:p14="http://schemas.microsoft.com/office/powerpoint/2010/main" val="321545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BEFCDB2-EE86-4A9C-8923-4EDBD6B40E0D}" type="slidenum">
              <a:rPr lang="en-US" altLang="en-US"/>
              <a:pPr>
                <a:defRPr/>
              </a:pPr>
              <a:t>‹#›</a:t>
            </a:fld>
            <a:endParaRPr lang="en-US" altLang="en-US"/>
          </a:p>
        </p:txBody>
      </p:sp>
    </p:spTree>
    <p:extLst>
      <p:ext uri="{BB962C8B-B14F-4D97-AF65-F5344CB8AC3E}">
        <p14:creationId xmlns:p14="http://schemas.microsoft.com/office/powerpoint/2010/main" val="20142418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A72C093F-1569-4F9D-943D-74A946AD1EC0}" type="slidenum">
              <a:rPr lang="en-US" altLang="en-US"/>
              <a:pPr>
                <a:defRPr/>
              </a:pPr>
              <a:t>‹#›</a:t>
            </a:fld>
            <a:endParaRPr lang="en-US" altLang="en-US"/>
          </a:p>
        </p:txBody>
      </p:sp>
    </p:spTree>
    <p:extLst>
      <p:ext uri="{BB962C8B-B14F-4D97-AF65-F5344CB8AC3E}">
        <p14:creationId xmlns:p14="http://schemas.microsoft.com/office/powerpoint/2010/main" val="12840327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fld id="{0B201CD8-AC50-44AF-AAF1-69BDC8EF47E6}" type="slidenum">
              <a:rPr lang="en-US" altLang="en-US"/>
              <a:pPr>
                <a:defRPr/>
              </a:pPr>
              <a:t>‹#›</a:t>
            </a:fld>
            <a:endParaRPr lang="en-US" altLang="en-US"/>
          </a:p>
        </p:txBody>
      </p:sp>
    </p:spTree>
    <p:extLst>
      <p:ext uri="{BB962C8B-B14F-4D97-AF65-F5344CB8AC3E}">
        <p14:creationId xmlns:p14="http://schemas.microsoft.com/office/powerpoint/2010/main" val="19853969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fld id="{F50F4939-314A-4964-9175-6198E93078A0}" type="slidenum">
              <a:rPr lang="en-US" altLang="en-US"/>
              <a:pPr>
                <a:defRPr/>
              </a:pPr>
              <a:t>‹#›</a:t>
            </a:fld>
            <a:endParaRPr lang="en-US" altLang="en-US"/>
          </a:p>
        </p:txBody>
      </p:sp>
    </p:spTree>
    <p:extLst>
      <p:ext uri="{BB962C8B-B14F-4D97-AF65-F5344CB8AC3E}">
        <p14:creationId xmlns:p14="http://schemas.microsoft.com/office/powerpoint/2010/main" val="45297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fld id="{0F1879BB-68E0-45BF-B81B-611A52C6D217}" type="slidenum">
              <a:rPr lang="en-US" altLang="en-US"/>
              <a:pPr>
                <a:defRPr/>
              </a:pPr>
              <a:t>‹#›</a:t>
            </a:fld>
            <a:endParaRPr lang="en-US" altLang="en-US"/>
          </a:p>
        </p:txBody>
      </p:sp>
    </p:spTree>
    <p:extLst>
      <p:ext uri="{BB962C8B-B14F-4D97-AF65-F5344CB8AC3E}">
        <p14:creationId xmlns:p14="http://schemas.microsoft.com/office/powerpoint/2010/main" val="7554327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C3989BB0-6AEB-4C4D-BDEF-6F35B324D781}" type="slidenum">
              <a:rPr lang="en-US" altLang="en-US"/>
              <a:pPr>
                <a:defRPr/>
              </a:pPr>
              <a:t>‹#›</a:t>
            </a:fld>
            <a:endParaRPr lang="en-US" altLang="en-US"/>
          </a:p>
        </p:txBody>
      </p:sp>
    </p:spTree>
    <p:extLst>
      <p:ext uri="{BB962C8B-B14F-4D97-AF65-F5344CB8AC3E}">
        <p14:creationId xmlns:p14="http://schemas.microsoft.com/office/powerpoint/2010/main" val="13357168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C57BF11-9A25-454E-8F4A-373FDA2294B4}" type="slidenum">
              <a:rPr lang="en-US" altLang="en-US"/>
              <a:pPr>
                <a:defRPr/>
              </a:pPr>
              <a:t>‹#›</a:t>
            </a:fld>
            <a:endParaRPr lang="en-US" altLang="en-US"/>
          </a:p>
        </p:txBody>
      </p:sp>
    </p:spTree>
    <p:extLst>
      <p:ext uri="{BB962C8B-B14F-4D97-AF65-F5344CB8AC3E}">
        <p14:creationId xmlns:p14="http://schemas.microsoft.com/office/powerpoint/2010/main" val="4053884105"/>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en-US" dirty="0" smtClean="0"/>
              <a:t>Summer 2019</a:t>
            </a:r>
            <a:endParaRPr lang="en-US" altLang="en-US" dirty="0"/>
          </a:p>
        </p:txBody>
      </p:sp>
      <p:sp>
        <p:nvSpPr>
          <p:cNvPr id="46083"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6084"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cs typeface="Arial" charset="0"/>
              </a:defRPr>
            </a:lvl1pPr>
          </a:lstStyle>
          <a:p>
            <a:pPr>
              <a:defRPr/>
            </a:pPr>
            <a:fld id="{4D1483D9-7D8C-4CC0-AABF-D685D9B797C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shiel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2400" y="6248400"/>
            <a:ext cx="3571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bin"/><Relationship Id="rId5" Type="http://schemas.openxmlformats.org/officeDocument/2006/relationships/image" Target="../media/image26.wmf"/><Relationship Id="rId6" Type="http://schemas.openxmlformats.org/officeDocument/2006/relationships/oleObject" Target="../embeddings/oleObject2.bin"/><Relationship Id="rId7" Type="http://schemas.openxmlformats.org/officeDocument/2006/relationships/image" Target="../media/image2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3.bin"/><Relationship Id="rId5" Type="http://schemas.openxmlformats.org/officeDocument/2006/relationships/image" Target="../media/image31.wmf"/><Relationship Id="rId6" Type="http://schemas.openxmlformats.org/officeDocument/2006/relationships/oleObject" Target="../embeddings/oleObject4.bin"/><Relationship Id="rId7" Type="http://schemas.openxmlformats.org/officeDocument/2006/relationships/image" Target="../media/image3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t>Intelligent </a:t>
            </a:r>
            <a:r>
              <a:rPr lang="en-US" dirty="0" smtClean="0"/>
              <a:t>Agents, </a:t>
            </a:r>
            <a:r>
              <a:rPr lang="en-US" dirty="0"/>
              <a:t>Search Problem </a:t>
            </a:r>
            <a:r>
              <a:rPr lang="en-US" dirty="0" smtClean="0"/>
              <a:t>Formulation and Uninformed Search</a:t>
            </a:r>
            <a:endParaRPr lang="en-US" dirty="0"/>
          </a:p>
        </p:txBody>
      </p:sp>
      <p:sp>
        <p:nvSpPr>
          <p:cNvPr id="15363" name="Rectangle 3"/>
          <p:cNvSpPr>
            <a:spLocks noGrp="1" noChangeArrowheads="1"/>
          </p:cNvSpPr>
          <p:nvPr>
            <p:ph type="subTitle" idx="1"/>
          </p:nvPr>
        </p:nvSpPr>
        <p:spPr/>
        <p:txBody>
          <a:bodyPr/>
          <a:lstStyle/>
          <a:p>
            <a:endParaRPr lang="en-US" dirty="0"/>
          </a:p>
          <a:p>
            <a:r>
              <a:rPr lang="en-US" dirty="0"/>
              <a:t>AIMA, Chapters </a:t>
            </a:r>
            <a:r>
              <a:rPr lang="en-US" dirty="0" smtClean="0"/>
              <a:t>2 and 3</a:t>
            </a:r>
            <a:endParaRPr lang="en-US" dirty="0"/>
          </a:p>
        </p:txBody>
      </p:sp>
    </p:spTree>
    <p:extLst>
      <p:ext uri="{BB962C8B-B14F-4D97-AF65-F5344CB8AC3E}">
        <p14:creationId xmlns:p14="http://schemas.microsoft.com/office/powerpoint/2010/main" val="1764046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t>
            </a:r>
            <a:r>
              <a:rPr lang="en-US" dirty="0" smtClean="0"/>
              <a:t>a giant table </a:t>
            </a:r>
            <a:r>
              <a:rPr lang="en-US" dirty="0"/>
              <a:t>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smtClean="0"/>
              <a:pPr/>
              <a:t>10</a:t>
            </a:fld>
            <a:endParaRPr lang="en-US" altLang="en-US" sz="1400"/>
          </a:p>
        </p:txBody>
      </p:sp>
    </p:spTree>
    <p:extLst>
      <p:ext uri="{BB962C8B-B14F-4D97-AF65-F5344CB8AC3E}">
        <p14:creationId xmlns:p14="http://schemas.microsoft.com/office/powerpoint/2010/main" val="4481864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t>
            </a:r>
            <a:r>
              <a:rPr lang="en-US" dirty="0" smtClean="0"/>
              <a:t>agents</a:t>
            </a:r>
            <a:endParaRPr lang="en-US" dirty="0"/>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11</a:t>
            </a:fld>
            <a:endParaRPr lang="en-US" altLang="en-US" sz="1400"/>
          </a:p>
        </p:txBody>
      </p:sp>
    </p:spTree>
    <p:extLst>
      <p:ext uri="{BB962C8B-B14F-4D97-AF65-F5344CB8AC3E}">
        <p14:creationId xmlns:p14="http://schemas.microsoft.com/office/powerpoint/2010/main" val="101417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2668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876800" y="3978275"/>
            <a:ext cx="2117725" cy="2117725"/>
          </a:xfrm>
          <a:prstGeom prst="rect">
            <a:avLst/>
          </a:prstGeom>
        </p:spPr>
      </p:pic>
    </p:spTree>
    <p:extLst>
      <p:ext uri="{BB962C8B-B14F-4D97-AF65-F5344CB8AC3E}">
        <p14:creationId xmlns:p14="http://schemas.microsoft.com/office/powerpoint/2010/main" val="1563306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2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685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sz="2000"/>
              <a:t> But consider tic-tac-toe agent…</a:t>
            </a:r>
          </a:p>
          <a:p>
            <a:pPr lvl="1">
              <a:lnSpc>
                <a:spcPct val="90000"/>
              </a:lnSpc>
            </a:pPr>
            <a:r>
              <a:rPr lang="en-US" sz="2400"/>
              <a:t>Rationality </a:t>
            </a:r>
            <a:r>
              <a:rPr lang="en-US" sz="2400">
                <a:sym typeface="Symbol" pitchFamily="18" charset="2"/>
              </a:rPr>
              <a:t>  Guaranteed Success</a:t>
            </a:r>
          </a:p>
          <a:p>
            <a:pPr marL="914400" lvl="2" indent="0">
              <a:lnSpc>
                <a:spcPct val="90000"/>
              </a:lnSpc>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141069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a:t>
            </a:r>
            <a:r>
              <a:rPr lang="en-US" dirty="0" smtClean="0"/>
              <a:t>2</a:t>
            </a:r>
            <a:endParaRPr lang="en-US" dirty="0"/>
          </a:p>
        </p:txBody>
      </p:sp>
      <p:sp>
        <p:nvSpPr>
          <p:cNvPr id="10243" name="Rectangle 3"/>
          <p:cNvSpPr>
            <a:spLocks noGrp="1" noChangeArrowheads="1"/>
          </p:cNvSpPr>
          <p:nvPr>
            <p:ph idx="1"/>
          </p:nvPr>
        </p:nvSpPr>
        <p:spPr>
          <a:xfrm>
            <a:off x="685800" y="1295400"/>
            <a:ext cx="7772400" cy="2667000"/>
          </a:xfrm>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pPr marL="0" indent="0">
              <a:buNone/>
            </a:pPr>
            <a:r>
              <a:rPr lang="en-US" dirty="0">
                <a:solidFill>
                  <a:schemeClr val="accent2"/>
                </a:solidFill>
              </a:rPr>
              <a:t>Revised: </a:t>
            </a:r>
          </a:p>
          <a:p>
            <a:r>
              <a:rPr lang="en-US" dirty="0">
                <a:solidFill>
                  <a:schemeClr val="accent2"/>
                </a:solidFill>
              </a:rPr>
              <a:t>Rational Agent</a:t>
            </a:r>
            <a:r>
              <a:rPr lang="en-US" dirty="0"/>
              <a:t>: For </a:t>
            </a:r>
            <a:r>
              <a:rPr lang="en-US" dirty="0" smtClean="0"/>
              <a:t>the current percept </a:t>
            </a:r>
            <a:r>
              <a:rPr lang="en-US" dirty="0"/>
              <a:t>sequence</a:t>
            </a:r>
            <a:r>
              <a:rPr lang="en-US" i="1" dirty="0"/>
              <a:t> </a:t>
            </a:r>
            <a:r>
              <a:rPr lang="en-US" i="1" dirty="0" smtClean="0">
                <a:latin typeface="Times New Roman" panose="02020603050405020304" pitchFamily="18" charset="0"/>
                <a:cs typeface="Times New Roman" panose="02020603050405020304" pitchFamily="18" charset="0"/>
              </a:rPr>
              <a:t>P</a:t>
            </a:r>
            <a:r>
              <a:rPr lang="en-US" dirty="0" smtClean="0"/>
              <a:t>, </a:t>
            </a:r>
            <a:r>
              <a:rPr lang="en-US" dirty="0"/>
              <a:t>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r>
              <a:rPr lang="en-US" dirty="0"/>
              <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14</a:t>
            </a:fld>
            <a:endParaRPr lang="en-US" altLang="en-US" sz="1400"/>
          </a:p>
        </p:txBody>
      </p:sp>
      <p:sp>
        <p:nvSpPr>
          <p:cNvPr id="2" name="Rectangle 1">
            <a:extLst>
              <a:ext uri="{FF2B5EF4-FFF2-40B4-BE49-F238E27FC236}">
                <a16:creationId xmlns="" xmlns:a16="http://schemas.microsoft.com/office/drawing/2014/main" id="{2D8DBF90-2EF0-424F-99C4-DD486F9FA35E}"/>
              </a:ext>
            </a:extLst>
          </p:cNvPr>
          <p:cNvSpPr/>
          <p:nvPr/>
        </p:nvSpPr>
        <p:spPr bwMode="auto">
          <a:xfrm>
            <a:off x="685800" y="1331494"/>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1644272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7062608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sz="2000"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103986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98343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a:t>
            </a:r>
            <a:r>
              <a:rPr lang="en-US" dirty="0" smtClean="0"/>
              <a:t>LiDAR, </a:t>
            </a:r>
            <a:r>
              <a:rPr lang="en-US" dirty="0"/>
              <a:t>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22105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smtClean="0"/>
              <a:t>:</a:t>
            </a:r>
            <a:endParaRPr lang="en-US" dirty="0"/>
          </a:p>
          <a:p>
            <a:endParaRPr lang="en-US" sz="1600" dirty="0" smtClean="0"/>
          </a:p>
          <a:p>
            <a:endParaRPr lang="en-US" sz="1600" dirty="0"/>
          </a:p>
          <a:p>
            <a:r>
              <a:rPr lang="en-US" sz="3200" i="1" dirty="0">
                <a:solidFill>
                  <a:schemeClr val="accent2"/>
                </a:solidFill>
              </a:rPr>
              <a:t>E</a:t>
            </a:r>
            <a:r>
              <a:rPr lang="en-US" i="1" dirty="0"/>
              <a:t>nvironment</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A</a:t>
            </a:r>
            <a:r>
              <a:rPr lang="en-US" i="1" dirty="0" smtClean="0"/>
              <a:t>ctuators</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S</a:t>
            </a:r>
            <a:r>
              <a:rPr lang="en-US" i="1" dirty="0" smtClean="0"/>
              <a:t>ensors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1024815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a:t>
            </a:r>
            <a:r>
              <a:rPr lang="en-US" dirty="0" smtClean="0"/>
              <a:t>Tuesday</a:t>
            </a:r>
            <a:endParaRPr lang="en-US" dirty="0"/>
          </a:p>
        </p:txBody>
      </p:sp>
      <p:sp>
        <p:nvSpPr>
          <p:cNvPr id="3" name="Content Placeholder 2"/>
          <p:cNvSpPr>
            <a:spLocks noGrp="1"/>
          </p:cNvSpPr>
          <p:nvPr>
            <p:ph idx="1"/>
          </p:nvPr>
        </p:nvSpPr>
        <p:spPr/>
        <p:txBody>
          <a:bodyPr/>
          <a:lstStyle/>
          <a:p>
            <a:r>
              <a:rPr lang="en-US" dirty="0" smtClean="0"/>
              <a:t>HW1 is due </a:t>
            </a:r>
            <a:r>
              <a:rPr lang="en-US" dirty="0" smtClean="0"/>
              <a:t>Tuesday night </a:t>
            </a:r>
            <a:r>
              <a:rPr lang="en-US" dirty="0" smtClean="0"/>
              <a:t>before 11:59pm.</a:t>
            </a:r>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My office hours are </a:t>
            </a:r>
            <a:r>
              <a:rPr lang="en-US" dirty="0" smtClean="0"/>
              <a:t>Tuesday/Thurs from 3pm-4pm.  TAs office hours are on the course web site (still working out space for them)</a:t>
            </a:r>
          </a:p>
          <a:p>
            <a:r>
              <a:rPr lang="en-US" dirty="0" smtClean="0"/>
              <a:t>No class on Tuesday (I’m traveling to DARPA)</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9031906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a:solidFill>
                  <a:schemeClr val="accent2"/>
                </a:solidFill>
              </a:rPr>
              <a:t>S</a:t>
            </a:r>
            <a:r>
              <a:rPr lang="en-US" i="1" dirty="0"/>
              <a:t>ensors</a:t>
            </a:r>
            <a:r>
              <a:rPr lang="en-US" dirty="0"/>
              <a:t>: </a:t>
            </a:r>
            <a:r>
              <a:rPr lang="en-US" dirty="0" smtClean="0"/>
              <a:t>Keyboard </a:t>
            </a:r>
            <a:r>
              <a:rPr lang="en-US" dirty="0"/>
              <a:t/>
            </a:r>
            <a:br>
              <a:rPr lang="en-US" dirty="0"/>
            </a:br>
            <a:r>
              <a:rPr lang="en-US" dirty="0"/>
              <a:t>(entry of symptoms, </a:t>
            </a:r>
            <a:br>
              <a:rPr lang="en-US" dirty="0"/>
            </a:br>
            <a:r>
              <a:rPr lang="en-US" dirty="0"/>
              <a:t>findings, </a:t>
            </a:r>
            <a:br>
              <a:rPr lang="en-US" dirty="0"/>
            </a:br>
            <a:r>
              <a:rPr lang="en-US" dirty="0"/>
              <a:t>patient's answers)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58395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685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spTree>
    <p:extLst>
      <p:ext uri="{BB962C8B-B14F-4D97-AF65-F5344CB8AC3E}">
        <p14:creationId xmlns:p14="http://schemas.microsoft.com/office/powerpoint/2010/main" val="948083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a:t>
            </a:r>
            <a:r>
              <a:rPr lang="en-US" dirty="0" smtClean="0"/>
              <a:t>1</a:t>
            </a:r>
            <a:endParaRPr lang="en-US" dirty="0"/>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sz="2000"/>
              <a:t> (vs. partially observable): An agent's sensors give it access to the complete state of the environment at each point in time.</a:t>
            </a:r>
          </a:p>
          <a:p>
            <a:pPr>
              <a:lnSpc>
                <a:spcPct val="90000"/>
              </a:lnSpc>
            </a:pPr>
            <a:endParaRPr lang="en-US" sz="2000"/>
          </a:p>
          <a:p>
            <a:pPr>
              <a:lnSpc>
                <a:spcPct val="90000"/>
              </a:lnSpc>
            </a:pPr>
            <a:r>
              <a:rPr lang="en-US" i="1">
                <a:solidFill>
                  <a:srgbClr val="C00000"/>
                </a:solidFill>
              </a:rPr>
              <a:t>Deterministic</a:t>
            </a:r>
            <a:r>
              <a:rPr lang="en-US" i="1">
                <a:solidFill>
                  <a:schemeClr val="accent2"/>
                </a:solidFill>
              </a:rPr>
              <a:t> </a:t>
            </a:r>
            <a:r>
              <a:rPr lang="en-US" sz="2000"/>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sz="2000"/>
          </a:p>
          <a:p>
            <a:pPr>
              <a:lnSpc>
                <a:spcPct val="90000"/>
              </a:lnSpc>
            </a:pPr>
            <a:r>
              <a:rPr lang="en-US" i="1">
                <a:solidFill>
                  <a:srgbClr val="C00000"/>
                </a:solidFill>
              </a:rPr>
              <a:t>Episodic</a:t>
            </a:r>
            <a:r>
              <a:rPr lang="en-US" sz="2000">
                <a:solidFill>
                  <a:srgbClr val="C00000"/>
                </a:solidFill>
              </a:rPr>
              <a:t> </a:t>
            </a:r>
            <a:r>
              <a:rPr lang="en-US" sz="200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008911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a:t>
            </a:r>
            <a:r>
              <a:rPr lang="en-US" dirty="0" smtClean="0"/>
              <a:t>2</a:t>
            </a:r>
            <a:endParaRPr lang="en-US" dirty="0"/>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sz="2000" dirty="0">
                <a:solidFill>
                  <a:srgbClr val="FF0000"/>
                </a:solidFill>
              </a:rPr>
              <a:t> </a:t>
            </a:r>
            <a:r>
              <a:rPr lang="en-US" sz="2000"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sz="2000" dirty="0"/>
          </a:p>
          <a:p>
            <a:r>
              <a:rPr lang="en-US" i="1" dirty="0">
                <a:solidFill>
                  <a:srgbClr val="C00000"/>
                </a:solidFill>
              </a:rPr>
              <a:t>Discrete</a:t>
            </a:r>
            <a:r>
              <a:rPr lang="en-US" i="1" dirty="0">
                <a:solidFill>
                  <a:schemeClr val="accent2"/>
                </a:solidFill>
              </a:rPr>
              <a:t> </a:t>
            </a:r>
            <a:r>
              <a:rPr lang="en-US" sz="2000" dirty="0"/>
              <a:t>(vs. continuous): A limited number of distinct, clearly defined percepts and actions.</a:t>
            </a:r>
          </a:p>
          <a:p>
            <a:endParaRPr lang="en-US" sz="2000" dirty="0"/>
          </a:p>
          <a:p>
            <a:r>
              <a:rPr lang="en-US" i="1" dirty="0">
                <a:solidFill>
                  <a:srgbClr val="C00000"/>
                </a:solidFill>
              </a:rPr>
              <a:t>Single agent </a:t>
            </a:r>
            <a:r>
              <a:rPr lang="en-US" sz="2000" dirty="0"/>
              <a:t>(vs. </a:t>
            </a:r>
            <a:r>
              <a:rPr lang="en-US" sz="2000" dirty="0" err="1"/>
              <a:t>multiagent</a:t>
            </a:r>
            <a:r>
              <a:rPr lang="en-US" sz="2000" dirty="0"/>
              <a:t>): An agent operating by itself in an environment.</a:t>
            </a:r>
          </a:p>
          <a:p>
            <a:endParaRPr lang="en-US" sz="2000"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942344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886057"/>
            <a:ext cx="7772400" cy="3390686"/>
          </a:xfrm>
        </p:spPr>
      </p:pic>
      <p:sp>
        <p:nvSpPr>
          <p:cNvPr id="4" name="Date Placeholder 3"/>
          <p:cNvSpPr>
            <a:spLocks noGrp="1"/>
          </p:cNvSpPr>
          <p:nvPr>
            <p:ph type="dt" sz="half" idx="10"/>
          </p:nvPr>
        </p:nvSpPr>
        <p:spPr/>
        <p:txBody>
          <a:bodyPr/>
          <a:lstStyle/>
          <a:p>
            <a:pPr>
              <a:defRPr/>
            </a:pPr>
            <a:r>
              <a:rPr lang="en-US" dirty="0" smtClean="0"/>
              <a:t>CIS 421/521 - Intro to AI - 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0204189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dirty="0" smtClean="0"/>
              <a:t>The Hardest Environment</a:t>
            </a:r>
            <a:endParaRPr lang="en-US" sz="2800" dirty="0"/>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25</a:t>
            </a:fld>
            <a:endParaRPr lang="en-US" altLang="en-US"/>
          </a:p>
        </p:txBody>
      </p:sp>
      <p:sp>
        <p:nvSpPr>
          <p:cNvPr id="3" name="Content Placeholder 2"/>
          <p:cNvSpPr>
            <a:spLocks noGrp="1"/>
          </p:cNvSpPr>
          <p:nvPr>
            <p:ph sz="half" idx="1"/>
          </p:nvPr>
        </p:nvSpPr>
        <p:spPr/>
        <p:txBody>
          <a:bodyPr/>
          <a:lstStyle/>
          <a:p>
            <a:r>
              <a:rPr lang="en-US" dirty="0" smtClean="0"/>
              <a:t>The hardest case is </a:t>
            </a:r>
          </a:p>
          <a:p>
            <a:pPr lvl="1"/>
            <a:r>
              <a:rPr lang="en-US" sz="2400" b="1" i="1" dirty="0" smtClean="0">
                <a:solidFill>
                  <a:srgbClr val="C00000"/>
                </a:solidFill>
              </a:rPr>
              <a:t>Continuous</a:t>
            </a:r>
          </a:p>
          <a:p>
            <a:pPr lvl="1"/>
            <a:r>
              <a:rPr lang="en-US" sz="2400" b="1" i="1" dirty="0" smtClean="0">
                <a:solidFill>
                  <a:srgbClr val="C00000"/>
                </a:solidFill>
              </a:rPr>
              <a:t>Partially Observable</a:t>
            </a:r>
          </a:p>
          <a:p>
            <a:pPr lvl="1"/>
            <a:r>
              <a:rPr lang="en-US" sz="2400" b="1" i="1" dirty="0" smtClean="0">
                <a:solidFill>
                  <a:srgbClr val="C00000"/>
                </a:solidFill>
              </a:rPr>
              <a:t>Stochastic</a:t>
            </a:r>
          </a:p>
          <a:p>
            <a:pPr lvl="1"/>
            <a:r>
              <a:rPr lang="en-US" sz="2400" b="1" i="1" dirty="0" smtClean="0">
                <a:solidFill>
                  <a:srgbClr val="C00000"/>
                </a:solidFill>
              </a:rPr>
              <a:t>Continuous</a:t>
            </a:r>
          </a:p>
          <a:p>
            <a:pPr lvl="1"/>
            <a:r>
              <a:rPr lang="en-US" sz="2400" b="1" i="1" dirty="0" err="1" smtClean="0">
                <a:solidFill>
                  <a:srgbClr val="C00000"/>
                </a:solidFill>
              </a:rPr>
              <a:t>Multiagent</a:t>
            </a:r>
            <a:endParaRPr lang="en-US" sz="2400" b="1" i="1" dirty="0" smtClean="0">
              <a:solidFill>
                <a:srgbClr val="C00000"/>
              </a:solidFill>
            </a:endParaRPr>
          </a:p>
          <a:p>
            <a:pPr lvl="1"/>
            <a:r>
              <a:rPr lang="en-US" sz="2400" b="1" i="1" dirty="0" smtClean="0">
                <a:solidFill>
                  <a:srgbClr val="C00000"/>
                </a:solidFill>
              </a:rPr>
              <a:t>Unknown Outcomes</a:t>
            </a:r>
            <a:endParaRPr lang="en-US" sz="3600" dirty="0"/>
          </a:p>
        </p:txBody>
      </p:sp>
    </p:spTree>
    <p:extLst>
      <p:ext uri="{BB962C8B-B14F-4D97-AF65-F5344CB8AC3E}">
        <p14:creationId xmlns:p14="http://schemas.microsoft.com/office/powerpoint/2010/main" val="6550825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a:t>Environment Restrictions for Now</a:t>
            </a:r>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26</a:t>
            </a:fld>
            <a:endParaRPr lang="en-US" altLang="en-US"/>
          </a:p>
        </p:txBody>
      </p:sp>
      <p:sp>
        <p:nvSpPr>
          <p:cNvPr id="3" name="Content Placeholder 2"/>
          <p:cNvSpPr>
            <a:spLocks noGrp="1"/>
          </p:cNvSpPr>
          <p:nvPr>
            <p:ph sz="half" idx="1"/>
          </p:nvPr>
        </p:nvSpPr>
        <p:spPr/>
        <p:txBody>
          <a:bodyPr/>
          <a:lstStyle/>
          <a:p>
            <a:r>
              <a:rPr lang="en-US" dirty="0" smtClean="0"/>
              <a:t>We </a:t>
            </a:r>
            <a:r>
              <a:rPr lang="en-US" dirty="0"/>
              <a:t>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0291011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685800" y="2130425"/>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685800" y="3886200"/>
            <a:ext cx="7086600" cy="1752600"/>
          </a:xfrm>
        </p:spPr>
        <p:txBody>
          <a:bodyPr/>
          <a:lstStyle/>
          <a:p>
            <a:pPr marL="0" indent="0">
              <a:buFont typeface="Symbol" pitchFamily="18" charset="2"/>
              <a:buNone/>
            </a:pPr>
            <a:r>
              <a:rPr lang="en-US" dirty="0"/>
              <a:t>AIMA </a:t>
            </a:r>
            <a:r>
              <a:rPr lang="en-US" dirty="0" smtClean="0"/>
              <a:t>3.1-3.2</a:t>
            </a:r>
            <a:endParaRPr lang="en-US" dirty="0"/>
          </a:p>
          <a:p>
            <a:pPr marL="0" indent="0">
              <a:buFont typeface="Symbol" pitchFamily="18" charset="2"/>
              <a:buNone/>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27</a:t>
            </a:fld>
            <a:endParaRPr lang="en-US" altLang="en-US"/>
          </a:p>
        </p:txBody>
      </p:sp>
    </p:spTree>
    <p:extLst>
      <p:ext uri="{BB962C8B-B14F-4D97-AF65-F5344CB8AC3E}">
        <p14:creationId xmlns:p14="http://schemas.microsoft.com/office/powerpoint/2010/main" val="3264904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685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467600"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96999"/>
            <a:ext cx="7580074" cy="4570401"/>
          </a:xfrm>
          <a:prstGeom prst="rect">
            <a:avLst/>
          </a:prstGeom>
        </p:spPr>
      </p:pic>
      <p:sp>
        <p:nvSpPr>
          <p:cNvPr id="266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685800" y="228600"/>
            <a:ext cx="7772400" cy="838200"/>
          </a:xfrm>
        </p:spPr>
        <p:txBody>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685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40380" y="3055147"/>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6210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6515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2475"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30313"/>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6665913" y="6241895"/>
            <a:ext cx="1905000" cy="457200"/>
          </a:xfrm>
        </p:spPr>
        <p:txBody>
          <a:bodyPr/>
          <a:lstStyle/>
          <a:p>
            <a:pPr>
              <a:defRPr/>
            </a:pPr>
            <a:fld id="{1A8A179A-356C-4639-9535-0DE21556AF82}" type="slidenum">
              <a:rPr lang="en-US" altLang="en-US" smtClean="0"/>
              <a:pPr>
                <a:defRPr/>
              </a:pPr>
              <a:t>29</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483941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5105400" y="1295400"/>
            <a:ext cx="3352800" cy="4572000"/>
          </a:xfrm>
        </p:spPr>
        <p:txBody>
          <a:bodyPr/>
          <a:lstStyle/>
          <a:p>
            <a:r>
              <a:rPr lang="en-US" i="1" dirty="0">
                <a:solidFill>
                  <a:srgbClr val="FF0000"/>
                </a:solidFill>
              </a:rPr>
              <a:t>Intelligent Agents (AIMA </a:t>
            </a:r>
            <a:r>
              <a:rPr lang="en-US" i="1" dirty="0" smtClean="0">
                <a:solidFill>
                  <a:srgbClr val="FF0000"/>
                </a:solidFill>
              </a:rPr>
              <a:t>2.1-2.3)</a:t>
            </a:r>
            <a:endParaRPr lang="en-US" i="1" dirty="0">
              <a:solidFill>
                <a:srgbClr val="FF0000"/>
              </a:solidFill>
            </a:endParaRPr>
          </a:p>
          <a:p>
            <a:endParaRPr lang="en-US" i="1" dirty="0">
              <a:solidFill>
                <a:srgbClr val="FF0000"/>
              </a:solidFill>
            </a:endParaRPr>
          </a:p>
          <a:p>
            <a:r>
              <a:rPr lang="en-US" dirty="0"/>
              <a:t>Task Environments</a:t>
            </a:r>
          </a:p>
          <a:p>
            <a:endParaRPr lang="en-US" dirty="0"/>
          </a:p>
          <a:p>
            <a:r>
              <a:rPr lang="en-US" dirty="0"/>
              <a:t>Formulating Search </a:t>
            </a:r>
            <a:r>
              <a:rPr lang="en-US" dirty="0" smtClean="0"/>
              <a:t>Problems</a:t>
            </a:r>
          </a:p>
          <a:p>
            <a:endParaRPr lang="en-US" dirty="0" smtClean="0"/>
          </a:p>
          <a:p>
            <a:r>
              <a:rPr lang="en-US" dirty="0" smtClean="0"/>
              <a:t>Uninformed Search</a:t>
            </a:r>
            <a:r>
              <a:rPr lang="en-US" dirty="0"/>
              <a:t> </a:t>
            </a:r>
            <a:r>
              <a:rPr lang="en-US" i="1" dirty="0">
                <a:solidFill>
                  <a:srgbClr val="FF0000"/>
                </a:solidFill>
              </a:rPr>
              <a:t>(AIMA </a:t>
            </a:r>
            <a:r>
              <a:rPr lang="mr-IN" i="1" dirty="0">
                <a:solidFill>
                  <a:srgbClr val="FF0000"/>
                </a:solidFill>
              </a:rPr>
              <a:t>3.1-3.4</a:t>
            </a:r>
            <a:r>
              <a:rPr lang="en-US" i="1" dirty="0" smtClean="0">
                <a:solidFill>
                  <a:srgbClr val="FF0000"/>
                </a:solidFill>
              </a:rPr>
              <a:t>)</a:t>
            </a:r>
            <a:endParaRPr lang="en-US" i="1" dirty="0">
              <a:solidFill>
                <a:srgbClr val="FF0000"/>
              </a:solidFill>
            </a:endParaRPr>
          </a:p>
          <a:p>
            <a:endParaRPr lang="en-US" dirty="0" smtClean="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990600"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96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a:t>
            </a:r>
            <a:r>
              <a:rPr lang="en-US" dirty="0" smtClean="0"/>
              <a:t>Romania</a:t>
            </a:r>
            <a:endParaRPr lang="en-US" dirty="0"/>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a:t>
            </a:r>
            <a:r>
              <a:rPr lang="en-US" sz="2100" dirty="0" smtClean="0"/>
              <a:t>distance</a:t>
            </a:r>
            <a:endParaRPr lang="en-US" sz="2100" dirty="0"/>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21282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lnSpc>
                <a:spcPct val="90000"/>
              </a:lnSpc>
              <a:spcBef>
                <a:spcPts val="300"/>
              </a:spcBef>
              <a:buFontTx/>
              <a:buAutoNum type="arabicPeriod"/>
            </a:pPr>
            <a:endParaRPr lang="en-US" sz="200"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lnSpc>
                <a:spcPct val="90000"/>
              </a:lnSpc>
              <a:spcBef>
                <a:spcPts val="300"/>
              </a:spcBef>
              <a:buNone/>
            </a:pPr>
            <a:r>
              <a:rPr lang="en-US" sz="2000" b="1" i="1" dirty="0">
                <a:latin typeface="Times" pitchFamily="18" charset="0"/>
                <a:cs typeface="Times" pitchFamily="18" charset="0"/>
                <a:sym typeface="Symbol" pitchFamily="18" charset="2"/>
              </a:rPr>
              <a:t> </a:t>
            </a:r>
            <a:r>
              <a:rPr lang="en-US" sz="2000" b="1" i="1" dirty="0">
                <a:latin typeface="Times" pitchFamily="18" charset="0"/>
                <a:cs typeface="Times" pitchFamily="18" charset="0"/>
              </a:rPr>
              <a:t>s Actions(s) </a:t>
            </a:r>
            <a:r>
              <a:rPr lang="en-US" i="1" dirty="0"/>
              <a:t>= the set of actions that can be executed in </a:t>
            </a:r>
            <a:r>
              <a:rPr lang="en-US" sz="2000"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sz="2000" b="1" i="1" dirty="0">
                <a:latin typeface="Times" pitchFamily="18" charset="0"/>
                <a:cs typeface="Times" pitchFamily="18" charset="0"/>
              </a:rPr>
              <a:t>s</a:t>
            </a:r>
            <a:r>
              <a:rPr lang="en-US" dirty="0"/>
              <a:t>.</a:t>
            </a:r>
          </a:p>
          <a:p>
            <a:pPr marL="914400" lvl="1" indent="-457200">
              <a:lnSpc>
                <a:spcPct val="90000"/>
              </a:lnSpc>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lnSpc>
                <a:spcPct val="90000"/>
              </a:lnSpc>
              <a:spcBef>
                <a:spcPts val="300"/>
              </a:spcBef>
              <a:buNone/>
            </a:pPr>
            <a:r>
              <a:rPr lang="en-US" sz="2000"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sz="2000" b="1" i="1" dirty="0">
                <a:latin typeface="Times" pitchFamily="18" charset="0"/>
                <a:cs typeface="Times" pitchFamily="18" charset="0"/>
              </a:rPr>
              <a:t>s </a:t>
            </a:r>
          </a:p>
          <a:p>
            <a:pPr marL="914400" lvl="2" indent="0">
              <a:lnSpc>
                <a:spcPct val="90000"/>
              </a:lnSpc>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lnSpc>
                <a:spcPct val="90000"/>
              </a:lnSpc>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lnSpc>
                <a:spcPct val="90000"/>
              </a:lnSpc>
              <a:spcBef>
                <a:spcPts val="300"/>
              </a:spcBef>
              <a:buNone/>
            </a:pPr>
            <a:r>
              <a:rPr lang="en-US" dirty="0" smtClean="0"/>
              <a:t>e.g. sum of distances, number of actions executed, …</a:t>
            </a:r>
          </a:p>
          <a:p>
            <a:pPr marL="914400" lvl="2" indent="0">
              <a:lnSpc>
                <a:spcPct val="90000"/>
              </a:lnSpc>
              <a:spcBef>
                <a:spcPts val="300"/>
              </a:spcBef>
              <a:buNone/>
            </a:pPr>
            <a:r>
              <a:rPr lang="en-US" sz="2000" b="1" i="1" dirty="0" smtClean="0">
                <a:latin typeface="Times" pitchFamily="18" charset="0"/>
                <a:cs typeface="Times" pitchFamily="18" charset="0"/>
              </a:rPr>
              <a:t>c(</a:t>
            </a:r>
            <a:r>
              <a:rPr lang="en-US" sz="2000" b="1" i="1" dirty="0" err="1" smtClean="0">
                <a:latin typeface="Times" pitchFamily="18" charset="0"/>
                <a:cs typeface="Times" pitchFamily="18" charset="0"/>
              </a:rPr>
              <a:t>x,a,y</a:t>
            </a:r>
            <a:r>
              <a:rPr lang="en-US" sz="2000" b="1" i="1" dirty="0" smtClean="0">
                <a:latin typeface="Times" pitchFamily="18" charset="0"/>
                <a:cs typeface="Times" pitchFamily="18" charset="0"/>
              </a:rPr>
              <a:t>) </a:t>
            </a:r>
            <a:r>
              <a:rPr lang="en-US" dirty="0" smtClean="0"/>
              <a:t>is the step cost, assumed </a:t>
            </a:r>
            <a:r>
              <a:rPr lang="en-US" sz="2000" b="1" i="1" dirty="0" smtClean="0">
                <a:latin typeface="Times" pitchFamily="18" charset="0"/>
                <a:cs typeface="Times" pitchFamily="18" charset="0"/>
              </a:rPr>
              <a:t>≥</a:t>
            </a:r>
            <a:r>
              <a:rPr lang="en-US" dirty="0" smtClean="0"/>
              <a:t> 0</a:t>
            </a:r>
          </a:p>
          <a:p>
            <a:pPr lvl="3">
              <a:lnSpc>
                <a:spcPct val="90000"/>
              </a:lnSpc>
              <a:spcBef>
                <a:spcPts val="300"/>
              </a:spcBef>
            </a:pPr>
            <a:r>
              <a:rPr lang="en-US" dirty="0" smtClean="0">
                <a:solidFill>
                  <a:srgbClr val="000000"/>
                </a:solidFill>
              </a:rPr>
              <a:t>(where action </a:t>
            </a:r>
            <a:r>
              <a:rPr lang="en-US" sz="2000" b="1" i="1" dirty="0" smtClean="0">
                <a:solidFill>
                  <a:srgbClr val="000000"/>
                </a:solidFill>
                <a:latin typeface="Times" pitchFamily="18" charset="0"/>
                <a:cs typeface="Times" pitchFamily="18" charset="0"/>
              </a:rPr>
              <a:t>a </a:t>
            </a:r>
            <a:r>
              <a:rPr lang="en-US" dirty="0" smtClean="0">
                <a:solidFill>
                  <a:srgbClr val="000000"/>
                </a:solidFill>
              </a:rPr>
              <a:t>goes from state </a:t>
            </a:r>
            <a:r>
              <a:rPr lang="en-US" sz="2000" b="1" i="1" dirty="0" smtClean="0">
                <a:solidFill>
                  <a:srgbClr val="000000"/>
                </a:solidFill>
                <a:latin typeface="Times" pitchFamily="18" charset="0"/>
                <a:cs typeface="Times" pitchFamily="18" charset="0"/>
              </a:rPr>
              <a:t>x</a:t>
            </a:r>
            <a:r>
              <a:rPr lang="en-US" dirty="0" smtClean="0">
                <a:solidFill>
                  <a:srgbClr val="000000"/>
                </a:solidFill>
              </a:rPr>
              <a:t> to state </a:t>
            </a:r>
            <a:r>
              <a:rPr lang="en-US" sz="2000" b="1" i="1" dirty="0" smtClean="0">
                <a:solidFill>
                  <a:srgbClr val="000000"/>
                </a:solidFill>
                <a:latin typeface="Times" pitchFamily="18" charset="0"/>
                <a:cs typeface="Times" pitchFamily="18" charset="0"/>
              </a:rPr>
              <a:t>y</a:t>
            </a:r>
            <a:r>
              <a:rPr lang="en-US" i="1" dirty="0" smtClean="0">
                <a:solidFill>
                  <a:srgbClr val="000000"/>
                </a:solidFill>
              </a:rPr>
              <a:t>)</a:t>
            </a:r>
            <a:endParaRPr lang="en-US" dirty="0" smtClean="0"/>
          </a:p>
          <a:p>
            <a:pPr marL="914400" lvl="1" indent="-457200">
              <a:lnSpc>
                <a:spcPct val="90000"/>
              </a:lnSpc>
              <a:spcBef>
                <a:spcPts val="300"/>
              </a:spcBef>
              <a:buFont typeface="+mj-lt"/>
              <a:buAutoNum type="arabicPeriod" startAt="6"/>
            </a:pPr>
            <a:r>
              <a:rPr lang="en-US" i="1" dirty="0" smtClean="0">
                <a:solidFill>
                  <a:schemeClr val="accent2"/>
                </a:solidFill>
              </a:rPr>
              <a:t>Goal </a:t>
            </a:r>
            <a:r>
              <a:rPr lang="en-US" i="1" dirty="0">
                <a:solidFill>
                  <a:schemeClr val="accent2"/>
                </a:solidFill>
              </a:rPr>
              <a:t>test: </a:t>
            </a:r>
            <a:r>
              <a:rPr lang="en-US" b="1" i="1" dirty="0">
                <a:latin typeface="Times" pitchFamily="18" charset="0"/>
                <a:cs typeface="Times" pitchFamily="18" charset="0"/>
              </a:rPr>
              <a:t>Goal(s)</a:t>
            </a:r>
          </a:p>
          <a:p>
            <a:pPr marL="914400" lvl="2" indent="0">
              <a:lnSpc>
                <a:spcPct val="90000"/>
              </a:lnSpc>
              <a:spcBef>
                <a:spcPts val="300"/>
              </a:spcBef>
              <a:buNone/>
            </a:pPr>
            <a:r>
              <a:rPr lang="en-US" dirty="0"/>
              <a:t> </a:t>
            </a:r>
            <a:r>
              <a:rPr lang="en-US" sz="2000" dirty="0"/>
              <a:t>Can be implicit, e.g. </a:t>
            </a:r>
            <a:r>
              <a:rPr lang="en-US" sz="2400" b="1" i="1" dirty="0">
                <a:latin typeface="Times" pitchFamily="18" charset="0"/>
                <a:cs typeface="Times" pitchFamily="18" charset="0"/>
              </a:rPr>
              <a:t>checkmate(s)</a:t>
            </a:r>
          </a:p>
          <a:p>
            <a:pPr marL="914400" lvl="2" indent="0">
              <a:lnSpc>
                <a:spcPct val="90000"/>
              </a:lnSpc>
              <a:spcBef>
                <a:spcPts val="300"/>
              </a:spcBef>
              <a:buNone/>
            </a:pPr>
            <a:r>
              <a:rPr lang="en-US" sz="2000" i="1" dirty="0"/>
              <a:t> </a:t>
            </a:r>
            <a:r>
              <a:rPr lang="en-US" sz="2400" b="1" i="1" dirty="0">
                <a:latin typeface="Times" pitchFamily="18" charset="0"/>
                <a:cs typeface="Times" pitchFamily="18" charset="0"/>
              </a:rPr>
              <a:t>s</a:t>
            </a:r>
            <a:r>
              <a:rPr lang="en-US" sz="2000" i="1" dirty="0"/>
              <a:t> </a:t>
            </a:r>
            <a:r>
              <a:rPr lang="en-US" sz="2000" dirty="0"/>
              <a:t>is a </a:t>
            </a:r>
            <a:r>
              <a:rPr lang="en-US" sz="2000" i="1" dirty="0"/>
              <a:t>goal</a:t>
            </a:r>
            <a:r>
              <a:rPr lang="en-US" sz="2000" dirty="0"/>
              <a:t> </a:t>
            </a:r>
            <a:r>
              <a:rPr lang="en-US" sz="2000" i="1" dirty="0"/>
              <a:t>state</a:t>
            </a:r>
            <a:r>
              <a:rPr lang="en-US" sz="2000" dirty="0"/>
              <a:t> if </a:t>
            </a:r>
            <a:r>
              <a:rPr lang="en-US" sz="2400" b="1" i="1" dirty="0">
                <a:latin typeface="Times" pitchFamily="18" charset="0"/>
                <a:cs typeface="Times" pitchFamily="18" charset="0"/>
              </a:rPr>
              <a:t>Goal(s) </a:t>
            </a:r>
            <a:r>
              <a:rPr lang="en-US" sz="2000" dirty="0"/>
              <a:t>is</a:t>
            </a:r>
            <a:r>
              <a:rPr lang="en-US" sz="2000" i="1" dirty="0"/>
              <a:t> true</a:t>
            </a:r>
          </a:p>
          <a:p>
            <a:pPr lvl="1">
              <a:lnSpc>
                <a:spcPct val="90000"/>
              </a:lnSpc>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9628435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685800" y="1260475"/>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971187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solidFill>
                  <a:srgbClr val="000000"/>
                </a:solidFill>
              </a:rPr>
              <a:t>CIS 421/521 - Intro to AI - </a:t>
            </a:r>
            <a:r>
              <a:rPr lang="en-US" sz="1400" dirty="0" smtClean="0">
                <a:solidFill>
                  <a:srgbClr val="000000"/>
                </a:solidFill>
              </a:rPr>
              <a:t>Summer 2019</a:t>
            </a:r>
            <a:endParaRPr lang="en-US" altLang="en-US" sz="1400" dirty="0">
              <a:solidFill>
                <a:srgbClr val="000000"/>
              </a:solidFill>
            </a:endParaRPr>
          </a:p>
        </p:txBody>
      </p:sp>
      <p:sp>
        <p:nvSpPr>
          <p:cNvPr id="2458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609600" y="1600200"/>
            <a:ext cx="7772400" cy="4114800"/>
          </a:xfrm>
        </p:spPr>
        <p:txBody>
          <a:bodyPr/>
          <a:lstStyle/>
          <a:p>
            <a:pPr>
              <a:lnSpc>
                <a:spcPct val="110000"/>
              </a:lnSpc>
              <a:buFont typeface="Symbol" pitchFamily="18" charset="2"/>
              <a:buNone/>
            </a:pPr>
            <a:r>
              <a:rPr lang="en-US" altLang="en-US" dirty="0"/>
              <a:t>Decide</a:t>
            </a:r>
            <a:r>
              <a:rPr lang="en-US" altLang="en-US" dirty="0" smtClean="0"/>
              <a:t>:</a:t>
            </a:r>
            <a:endParaRPr lang="en-US" altLang="en-US" dirty="0"/>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pPr marL="0" indent="0">
              <a:buNone/>
            </a:pPr>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572713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Example: 8-puzzle</a:t>
            </a:r>
          </a:p>
        </p:txBody>
      </p:sp>
      <p:sp>
        <p:nvSpPr>
          <p:cNvPr id="43015" name="Rectangle 3"/>
          <p:cNvSpPr>
            <a:spLocks noGrp="1" noChangeArrowheads="1"/>
          </p:cNvSpPr>
          <p:nvPr>
            <p:ph type="body" sz="half" idx="2"/>
          </p:nvPr>
        </p:nvSpPr>
        <p:spPr>
          <a:xfrm>
            <a:off x="685800" y="3670300"/>
            <a:ext cx="7772400" cy="2197100"/>
          </a:xfrm>
        </p:spPr>
        <p:txBody>
          <a:bodyPr/>
          <a:lstStyle/>
          <a:p>
            <a:r>
              <a:rPr lang="en-US" sz="2000"/>
              <a:t>States??</a:t>
            </a:r>
          </a:p>
          <a:p>
            <a:r>
              <a:rPr lang="en-US" sz="2000"/>
              <a:t>Initial state??</a:t>
            </a:r>
          </a:p>
          <a:p>
            <a:r>
              <a:rPr lang="en-US" sz="2000"/>
              <a:t>Actions??</a:t>
            </a:r>
          </a:p>
          <a:p>
            <a:r>
              <a:rPr lang="en-US" sz="2000"/>
              <a:t>Transition Model??</a:t>
            </a:r>
          </a:p>
          <a:p>
            <a:r>
              <a:rPr lang="en-US" sz="2000"/>
              <a:t>Goal test??</a:t>
            </a:r>
          </a:p>
          <a:p>
            <a:r>
              <a:rPr lang="en-US" sz="2000"/>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34</a:t>
            </a:fld>
            <a:endParaRPr lang="en-US" altLang="en-US"/>
          </a:p>
        </p:txBody>
      </p:sp>
    </p:spTree>
    <p:extLst>
      <p:ext uri="{BB962C8B-B14F-4D97-AF65-F5344CB8AC3E}">
        <p14:creationId xmlns:p14="http://schemas.microsoft.com/office/powerpoint/2010/main" val="90791432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35</a:t>
            </a:fld>
            <a:endParaRPr lang="en-US" altLang="en-US"/>
          </a:p>
        </p:txBody>
      </p:sp>
      <p:sp>
        <p:nvSpPr>
          <p:cNvPr id="2" name="Rectangle 1">
            <a:extLst>
              <a:ext uri="{FF2B5EF4-FFF2-40B4-BE49-F238E27FC236}">
                <a16:creationId xmlns="" xmlns:a16="http://schemas.microsoft.com/office/drawing/2014/main" id="{456689AF-2F60-4841-B82B-E56133FDABA5}"/>
              </a:ext>
            </a:extLst>
          </p:cNvPr>
          <p:cNvSpPr/>
          <p:nvPr/>
        </p:nvSpPr>
        <p:spPr bwMode="auto">
          <a:xfrm>
            <a:off x="3429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a:extLst>
              <a:ext uri="{FF2B5EF4-FFF2-40B4-BE49-F238E27FC236}">
                <a16:creationId xmlns="" xmlns:a16="http://schemas.microsoft.com/office/drawing/2014/main" id="{AAB7B254-F0C9-49CC-9633-05910A4ABC7E}"/>
              </a:ext>
            </a:extLst>
          </p:cNvPr>
          <p:cNvSpPr/>
          <p:nvPr/>
        </p:nvSpPr>
        <p:spPr bwMode="auto">
          <a:xfrm>
            <a:off x="3511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9" name="Rectangle 8">
            <a:extLst>
              <a:ext uri="{FF2B5EF4-FFF2-40B4-BE49-F238E27FC236}">
                <a16:creationId xmlns="" xmlns:a16="http://schemas.microsoft.com/office/drawing/2014/main" id="{B87D532C-AFC1-44B5-A24D-D8E27C206E28}"/>
              </a:ext>
            </a:extLst>
          </p:cNvPr>
          <p:cNvSpPr/>
          <p:nvPr/>
        </p:nvSpPr>
        <p:spPr bwMode="auto">
          <a:xfrm>
            <a:off x="3505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0" name="Rectangle 9">
            <a:extLst>
              <a:ext uri="{FF2B5EF4-FFF2-40B4-BE49-F238E27FC236}">
                <a16:creationId xmlns="" xmlns:a16="http://schemas.microsoft.com/office/drawing/2014/main" id="{91CF9034-1248-48FD-95A2-6B90A68789CE}"/>
              </a:ext>
            </a:extLst>
          </p:cNvPr>
          <p:cNvSpPr/>
          <p:nvPr/>
        </p:nvSpPr>
        <p:spPr bwMode="auto">
          <a:xfrm>
            <a:off x="3445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1" name="Rectangle 10">
            <a:extLst>
              <a:ext uri="{FF2B5EF4-FFF2-40B4-BE49-F238E27FC236}">
                <a16:creationId xmlns="" xmlns:a16="http://schemas.microsoft.com/office/drawing/2014/main" id="{2E30AE57-686A-4951-BD7F-B3FC6803F01F}"/>
              </a:ext>
            </a:extLst>
          </p:cNvPr>
          <p:cNvSpPr/>
          <p:nvPr/>
        </p:nvSpPr>
        <p:spPr bwMode="auto">
          <a:xfrm>
            <a:off x="3429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2" name="Rectangle 11">
            <a:extLst>
              <a:ext uri="{FF2B5EF4-FFF2-40B4-BE49-F238E27FC236}">
                <a16:creationId xmlns="" xmlns:a16="http://schemas.microsoft.com/office/drawing/2014/main" id="{CDEA84A1-D4BA-4B18-8FC5-F7FFBE29CE80}"/>
              </a:ext>
            </a:extLst>
          </p:cNvPr>
          <p:cNvSpPr/>
          <p:nvPr/>
        </p:nvSpPr>
        <p:spPr bwMode="auto">
          <a:xfrm>
            <a:off x="3445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287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36</a:t>
            </a:fld>
            <a:endParaRPr lang="en-US" altLang="en-US"/>
          </a:p>
        </p:txBody>
      </p:sp>
    </p:spTree>
    <p:extLst>
      <p:ext uri="{BB962C8B-B14F-4D97-AF65-F5344CB8AC3E}">
        <p14:creationId xmlns:p14="http://schemas.microsoft.com/office/powerpoint/2010/main" val="20109883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457200" y="1524000"/>
            <a:ext cx="8529638" cy="4006850"/>
          </a:xfrm>
        </p:spPr>
        <p:txBody>
          <a:bodyPr/>
          <a:lstStyle/>
          <a:p>
            <a:pPr>
              <a:lnSpc>
                <a:spcPct val="90000"/>
              </a:lnSpc>
            </a:pPr>
            <a:r>
              <a:rPr lang="en-US" sz="2000"/>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sz="2000"/>
              <a:t>(abstract) </a:t>
            </a:r>
            <a:r>
              <a:rPr lang="en-US" sz="2000" i="1">
                <a:solidFill>
                  <a:schemeClr val="accent2"/>
                </a:solidFill>
              </a:rPr>
              <a:t>State </a:t>
            </a:r>
            <a:r>
              <a:rPr lang="en-US" sz="2000"/>
              <a:t>= set (equivalence class) of real world states</a:t>
            </a:r>
          </a:p>
          <a:p>
            <a:pPr>
              <a:lnSpc>
                <a:spcPct val="90000"/>
              </a:lnSpc>
            </a:pPr>
            <a:endParaRPr lang="en-US" sz="800"/>
          </a:p>
          <a:p>
            <a:pPr>
              <a:lnSpc>
                <a:spcPct val="90000"/>
              </a:lnSpc>
            </a:pPr>
            <a:r>
              <a:rPr lang="en-US" sz="2000"/>
              <a:t>(abstract) </a:t>
            </a:r>
            <a:r>
              <a:rPr lang="en-US" sz="2000" i="1">
                <a:solidFill>
                  <a:schemeClr val="accent2"/>
                </a:solidFill>
              </a:rPr>
              <a:t>Action </a:t>
            </a:r>
            <a:r>
              <a:rPr lang="en-US" sz="2000"/>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ea typeface="+mn-ea"/>
              <a:cs typeface="+mn-cs"/>
            </a:endParaRPr>
          </a:p>
          <a:p>
            <a:pPr marL="0" indent="0">
              <a:lnSpc>
                <a:spcPct val="90000"/>
              </a:lnSpc>
              <a:buNone/>
            </a:pPr>
            <a:endParaRPr lang="en-US" sz="2000"/>
          </a:p>
          <a:p>
            <a:pPr>
              <a:lnSpc>
                <a:spcPct val="90000"/>
              </a:lnSpc>
            </a:pPr>
            <a:r>
              <a:rPr lang="en-US" sz="2000"/>
              <a:t>Each abstract action should be “easier” than the real problem</a:t>
            </a: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8417192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167519573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761588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 xmlns:a16="http://schemas.microsoft.com/office/drawing/2014/main" val="10001"/>
                  </a:ext>
                </a:extLst>
              </a:tr>
            </a:tbl>
          </a:graphicData>
        </a:graphic>
      </p:graphicFrame>
      <p:graphicFrame>
        <p:nvGraphicFramePr>
          <p:cNvPr id="985154" name="Group 66"/>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985130" name="Group 42"/>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4743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685800" y="1295400"/>
            <a:ext cx="8001000" cy="4572000"/>
          </a:xfrm>
        </p:spPr>
        <p:txBody>
          <a:bodyPr/>
          <a:lstStyle/>
          <a:p>
            <a:r>
              <a:rPr lang="en-US" dirty="0"/>
              <a:t>Generalized algorithm to solve search problems </a:t>
            </a:r>
            <a:endParaRPr lang="en-US" dirty="0" smtClean="0"/>
          </a:p>
          <a:p>
            <a:r>
              <a:rPr lang="en-US" sz="2100" dirty="0" smtClean="0">
                <a:solidFill>
                  <a:schemeClr val="accent2"/>
                </a:solidFill>
              </a:rPr>
              <a:t>Enumerate </a:t>
            </a:r>
            <a:r>
              <a:rPr lang="en-US" sz="2100" dirty="0">
                <a:solidFill>
                  <a:schemeClr val="accent2"/>
                </a:solidFill>
              </a:rPr>
              <a:t>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67430927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41</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Generalized </a:t>
            </a:r>
            <a:r>
              <a:rPr lang="en-US" dirty="0"/>
              <a:t>tree 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41</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6331779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52400" y="1219200"/>
            <a:ext cx="8915400" cy="5029200"/>
          </a:xfrm>
        </p:spPr>
        <p:txBody>
          <a:bodyPr/>
          <a:lstStyle/>
          <a:p>
            <a:pPr>
              <a:lnSpc>
                <a:spcPct val="80000"/>
              </a:lnSpc>
              <a:spcBef>
                <a:spcPct val="0"/>
              </a:spcBef>
              <a:spcAft>
                <a:spcPct val="20000"/>
              </a:spcAft>
              <a:tabLst>
                <a:tab pos="5943600" algn="l"/>
              </a:tabLst>
            </a:pPr>
            <a:r>
              <a:rPr lang="en-US" sz="2000"/>
              <a:t>A </a:t>
            </a:r>
            <a:r>
              <a:rPr lang="en-US" sz="2000" i="1">
                <a:solidFill>
                  <a:schemeClr val="accent2"/>
                </a:solidFill>
              </a:rPr>
              <a:t>state </a:t>
            </a:r>
            <a:r>
              <a:rPr lang="en-US" sz="2000"/>
              <a:t>is a (representation of a) </a:t>
            </a:r>
            <a:r>
              <a:rPr lang="en-US" sz="2000" i="1">
                <a:solidFill>
                  <a:schemeClr val="accent2"/>
                </a:solidFill>
              </a:rPr>
              <a:t>physical configuration</a:t>
            </a:r>
            <a:endParaRPr lang="en-US" sz="2000"/>
          </a:p>
          <a:p>
            <a:pPr>
              <a:lnSpc>
                <a:spcPct val="80000"/>
              </a:lnSpc>
              <a:spcBef>
                <a:spcPct val="0"/>
              </a:spcBef>
              <a:spcAft>
                <a:spcPct val="20000"/>
              </a:spcAft>
              <a:tabLst>
                <a:tab pos="5943600" algn="l"/>
              </a:tabLst>
            </a:pPr>
            <a:r>
              <a:rPr lang="en-US" sz="2000"/>
              <a:t>A </a:t>
            </a:r>
            <a:r>
              <a:rPr lang="en-US" sz="2000" i="1">
                <a:solidFill>
                  <a:schemeClr val="accent2"/>
                </a:solidFill>
              </a:rPr>
              <a:t>node </a:t>
            </a:r>
            <a:r>
              <a:rPr lang="en-US" sz="2000"/>
              <a:t>is a data structure constituting </a:t>
            </a:r>
            <a:r>
              <a:rPr lang="en-US" sz="2000" i="1">
                <a:solidFill>
                  <a:schemeClr val="accent2"/>
                </a:solidFill>
              </a:rPr>
              <a:t>part of a search tree</a:t>
            </a:r>
            <a:r>
              <a:rPr lang="en-US" sz="2000"/>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sz="2000"/>
              <a:t> States do not have parents, children, depth or path cost!</a:t>
            </a:r>
          </a:p>
          <a:p>
            <a:pPr>
              <a:lnSpc>
                <a:spcPct val="80000"/>
              </a:lnSpc>
              <a:spcBef>
                <a:spcPct val="0"/>
              </a:spcBef>
              <a:spcAft>
                <a:spcPct val="20000"/>
              </a:spcAft>
              <a:tabLst>
                <a:tab pos="5943600" algn="l"/>
              </a:tabLst>
            </a:pPr>
            <a:endParaRPr lang="en-US" sz="2000"/>
          </a:p>
          <a:p>
            <a:pPr>
              <a:lnSpc>
                <a:spcPct val="80000"/>
              </a:lnSpc>
              <a:buFont typeface="Symbol" pitchFamily="18" charset="2"/>
              <a:buNone/>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5064125" y="3865563"/>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5210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5032375"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5272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3505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4791075" y="3095625"/>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5684838" y="3478213"/>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4791075" y="4672013"/>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4038600" y="4114800"/>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4800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2514600" y="2743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extLst/>
          </p:nvPr>
        </p:nvGraphicFramePr>
        <p:xfrm>
          <a:off x="2667000" y="3616325"/>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4006169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8918" name="Text Box 2"/>
          <p:cNvSpPr txBox="1">
            <a:spLocks noChangeArrowheads="1"/>
          </p:cNvSpPr>
          <p:nvPr/>
        </p:nvSpPr>
        <p:spPr bwMode="auto">
          <a:xfrm>
            <a:off x="6858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extLst/>
          </p:nvPr>
        </p:nvGraphicFramePr>
        <p:xfrm>
          <a:off x="4152900" y="1371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69" name="Group 21"/>
          <p:cNvGraphicFramePr>
            <a:graphicFrameLocks noGrp="1"/>
          </p:cNvGraphicFramePr>
          <p:nvPr>
            <p:extLst/>
          </p:nvPr>
        </p:nvGraphicFramePr>
        <p:xfrm>
          <a:off x="41529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87" name="Group 39"/>
          <p:cNvGraphicFramePr>
            <a:graphicFrameLocks noGrp="1"/>
          </p:cNvGraphicFramePr>
          <p:nvPr>
            <p:extLst/>
          </p:nvPr>
        </p:nvGraphicFramePr>
        <p:xfrm>
          <a:off x="1447800" y="2895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05" name="Group 57"/>
          <p:cNvGraphicFramePr>
            <a:graphicFrameLocks noGrp="1"/>
          </p:cNvGraphicFramePr>
          <p:nvPr>
            <p:extLst/>
          </p:nvPr>
        </p:nvGraphicFramePr>
        <p:xfrm>
          <a:off x="68580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8991" name="AutoShape 75"/>
          <p:cNvCxnSpPr>
            <a:cxnSpLocks noChangeShapeType="1"/>
          </p:cNvCxnSpPr>
          <p:nvPr/>
        </p:nvCxnSpPr>
        <p:spPr bwMode="auto">
          <a:xfrm>
            <a:off x="4572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1866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4572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1866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1104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3848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4572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7277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6591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extLst/>
          </p:nvPr>
        </p:nvGraphicFramePr>
        <p:xfrm>
          <a:off x="4800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50" name="Group 102"/>
          <p:cNvGraphicFramePr>
            <a:graphicFrameLocks noGrp="1"/>
          </p:cNvGraphicFramePr>
          <p:nvPr>
            <p:extLst/>
          </p:nvPr>
        </p:nvGraphicFramePr>
        <p:xfrm>
          <a:off x="3429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68" name="Group 120"/>
          <p:cNvGraphicFramePr>
            <a:graphicFrameLocks noGrp="1"/>
          </p:cNvGraphicFramePr>
          <p:nvPr>
            <p:extLst/>
          </p:nvPr>
        </p:nvGraphicFramePr>
        <p:xfrm>
          <a:off x="2133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86" name="Group 138"/>
          <p:cNvGraphicFramePr>
            <a:graphicFrameLocks noGrp="1"/>
          </p:cNvGraphicFramePr>
          <p:nvPr>
            <p:extLst/>
          </p:nvPr>
        </p:nvGraphicFramePr>
        <p:xfrm>
          <a:off x="6858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04" name="Group 156"/>
          <p:cNvGraphicFramePr>
            <a:graphicFrameLocks noGrp="1"/>
          </p:cNvGraphicFramePr>
          <p:nvPr>
            <p:extLst/>
          </p:nvPr>
        </p:nvGraphicFramePr>
        <p:xfrm>
          <a:off x="7620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22" name="Group 174"/>
          <p:cNvGraphicFramePr>
            <a:graphicFrameLocks noGrp="1"/>
          </p:cNvGraphicFramePr>
          <p:nvPr>
            <p:extLst/>
          </p:nvPr>
        </p:nvGraphicFramePr>
        <p:xfrm>
          <a:off x="61722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9132" name="AutoShape 195"/>
          <p:cNvCxnSpPr>
            <a:cxnSpLocks noChangeShapeType="1"/>
          </p:cNvCxnSpPr>
          <p:nvPr/>
        </p:nvCxnSpPr>
        <p:spPr bwMode="auto">
          <a:xfrm>
            <a:off x="3848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6591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5219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8039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2552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1104900" y="5562600"/>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385762"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43</a:t>
            </a:fld>
            <a:endParaRPr lang="en-US" altLang="en-US"/>
          </a:p>
        </p:txBody>
      </p:sp>
      <p:cxnSp>
        <p:nvCxnSpPr>
          <p:cNvPr id="51" name="AutoShape 203"/>
          <p:cNvCxnSpPr>
            <a:cxnSpLocks noChangeShapeType="1"/>
          </p:cNvCxnSpPr>
          <p:nvPr/>
        </p:nvCxnSpPr>
        <p:spPr bwMode="auto">
          <a:xfrm>
            <a:off x="4612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5257800"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60968103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44</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4964245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45</a:t>
            </a:fld>
            <a:endParaRPr lang="en-US" altLang="en-US" sz="1400"/>
          </a:p>
        </p:txBody>
      </p:sp>
      <p:sp>
        <p:nvSpPr>
          <p:cNvPr id="59395" name="Rectangle 2"/>
          <p:cNvSpPr>
            <a:spLocks noGrp="1" noChangeArrowheads="1"/>
          </p:cNvSpPr>
          <p:nvPr>
            <p:ph type="title"/>
          </p:nvPr>
        </p:nvSpPr>
        <p:spPr>
          <a:noFill/>
        </p:spPr>
        <p:txBody>
          <a:bodyPr lIns="90488" tIns="44450" rIns="90488" bIns="44450" anchor="ct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647700" y="3657600"/>
            <a:ext cx="8115300" cy="2819400"/>
          </a:xfrm>
          <a:noFill/>
        </p:spPr>
        <p:txBody>
          <a:bodyPr lIns="90488" tIns="44450" rIns="90488" bIns="44450"/>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1301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1911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2444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1524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2057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1457325"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1052513" y="1577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2500313" y="1196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21955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5949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4959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427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541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6559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7702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7016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6234113" y="10445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47863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71485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55483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5105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4419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5105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7162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6705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6172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4024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6310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77581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1281113" y="3101975"/>
            <a:ext cx="1241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4862513" y="3330575"/>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30091426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46</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219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7" name="Rectangle 6"/>
          <p:cNvSpPr/>
          <p:nvPr/>
        </p:nvSpPr>
        <p:spPr bwMode="auto">
          <a:xfrm>
            <a:off x="1489209"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p:cNvSpPr/>
          <p:nvPr/>
        </p:nvSpPr>
        <p:spPr bwMode="auto">
          <a:xfrm>
            <a:off x="1676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50130847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41988" name="Rectangle 4"/>
          <p:cNvSpPr>
            <a:spLocks noGrp="1" noChangeArrowheads="1"/>
          </p:cNvSpPr>
          <p:nvPr>
            <p:ph type="ctrTitle" idx="4294967295"/>
          </p:nvPr>
        </p:nvSpPr>
        <p:spPr>
          <a:xfrm>
            <a:off x="685800" y="2541587"/>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685800" y="4191000"/>
            <a:ext cx="7086600" cy="1752600"/>
          </a:xfrm>
        </p:spPr>
        <p:txBody>
          <a:bodyPr/>
          <a:lstStyle/>
          <a:p>
            <a:pPr marL="0" indent="0">
              <a:buNone/>
            </a:pPr>
            <a:r>
              <a:rPr lang="en-US"/>
              <a:t>AIMA 3.3-3.4</a:t>
            </a:r>
          </a:p>
          <a:p>
            <a:pPr marL="0" indent="0">
              <a:buFont typeface="Symbol" pitchFamily="18" charset="2"/>
              <a:buNone/>
            </a:pPr>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spTree>
    <p:extLst>
      <p:ext uri="{BB962C8B-B14F-4D97-AF65-F5344CB8AC3E}">
        <p14:creationId xmlns:p14="http://schemas.microsoft.com/office/powerpoint/2010/main" val="18027171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48</a:t>
            </a:fld>
            <a:endParaRPr lang="en-US" altLang="en-US" sz="1400"/>
          </a:p>
        </p:txBody>
      </p:sp>
      <p:sp>
        <p:nvSpPr>
          <p:cNvPr id="44038" name="Rectangle 2"/>
          <p:cNvSpPr>
            <a:spLocks noGrp="1" noChangeArrowheads="1"/>
          </p:cNvSpPr>
          <p:nvPr>
            <p:ph type="title"/>
          </p:nvPr>
        </p:nvSpPr>
        <p:spPr>
          <a:xfrm>
            <a:off x="685800" y="609600"/>
            <a:ext cx="8305800" cy="457200"/>
          </a:xfrm>
        </p:spPr>
        <p:txBody>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pPr marL="0" indent="0">
              <a:lnSpc>
                <a:spcPct val="90000"/>
              </a:lnSpc>
              <a:buNone/>
            </a:pPr>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48</a:t>
            </a:fld>
            <a:endParaRPr lang="en-US" altLang="en-US"/>
          </a:p>
        </p:txBody>
      </p:sp>
    </p:spTree>
    <p:extLst>
      <p:ext uri="{BB962C8B-B14F-4D97-AF65-F5344CB8AC3E}">
        <p14:creationId xmlns:p14="http://schemas.microsoft.com/office/powerpoint/2010/main" val="351151651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685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4991864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85800" y="457200"/>
            <a:ext cx="7772400" cy="457200"/>
          </a:xfrm>
        </p:spPr>
        <p:txBody>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marL="0" indent="0" algn="ctr">
              <a:lnSpc>
                <a:spcPct val="80000"/>
              </a:lnSpc>
              <a:buNone/>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0424257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685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smtClean="0"/>
              <a:t>For example, size </a:t>
            </a:r>
            <a:r>
              <a:rPr lang="en-US" dirty="0"/>
              <a:t>of fixed size node in search tree</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50</a:t>
            </a:fld>
            <a:endParaRPr lang="en-US" altLang="en-US"/>
          </a:p>
        </p:txBody>
      </p:sp>
    </p:spTree>
    <p:extLst>
      <p:ext uri="{BB962C8B-B14F-4D97-AF65-F5344CB8AC3E}">
        <p14:creationId xmlns:p14="http://schemas.microsoft.com/office/powerpoint/2010/main" val="19139841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pic>
        <p:nvPicPr>
          <p:cNvPr id="4" name="Picture 3"/>
          <p:cNvPicPr>
            <a:picLocks noChangeAspect="1"/>
          </p:cNvPicPr>
          <p:nvPr/>
        </p:nvPicPr>
        <p:blipFill>
          <a:blip r:embed="rId3"/>
          <a:stretch>
            <a:fillRect/>
          </a:stretch>
        </p:blipFill>
        <p:spPr>
          <a:xfrm>
            <a:off x="1981200" y="3429000"/>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835879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425300"/>
            <a:ext cx="9602787" cy="4464599"/>
          </a:xfrm>
        </p:spPr>
      </p:pic>
      <p:sp>
        <p:nvSpPr>
          <p:cNvPr id="8" name="AutoShape 6"/>
          <p:cNvSpPr>
            <a:spLocks noChangeArrowheads="1"/>
          </p:cNvSpPr>
          <p:nvPr/>
        </p:nvSpPr>
        <p:spPr bwMode="auto">
          <a:xfrm>
            <a:off x="6697663"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016750" y="4141925"/>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378785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608013" y="1384300"/>
            <a:ext cx="7772400" cy="4572000"/>
          </a:xfrm>
        </p:spPr>
        <p:txBody>
          <a:bodyPr/>
          <a:lstStyle/>
          <a:p>
            <a:pPr>
              <a:buFont typeface="Symbol" pitchFamily="18" charset="2"/>
              <a:buNone/>
            </a:pPr>
            <a:r>
              <a:rPr lang="en-US" sz="1600">
                <a:latin typeface="Times New Roman" pitchFamily="18" charset="0"/>
                <a:cs typeface="Times New Roman" pitchFamily="18" charset="0"/>
              </a:rPr>
              <a:t>function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BREADTH-FIRST-SEARCH</a:t>
            </a:r>
            <a:r>
              <a:rPr lang="en-US" sz="1600" b="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 solution, or failure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a node with STATE</a:t>
            </a:r>
            <a:r>
              <a:rPr lang="en-US" sz="1600" b="0" i="1">
                <a:latin typeface="Times New Roman" pitchFamily="18" charset="0"/>
                <a:cs typeface="Times New Roman" pitchFamily="18" charset="0"/>
              </a:rPr>
              <a:t> =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INITIAL</a:t>
            </a:r>
            <a:r>
              <a:rPr lang="en-US" sz="1600" b="0">
                <a:latin typeface="Times New Roman" pitchFamily="18" charset="0"/>
                <a:cs typeface="Times New Roman" pitchFamily="18" charset="0"/>
              </a:rPr>
              <a:t>-STATE</a:t>
            </a:r>
            <a:r>
              <a:rPr lang="en-US" sz="1600" b="0" i="1">
                <a:latin typeface="Times New Roman" pitchFamily="18" charset="0"/>
                <a:cs typeface="Times New Roman" pitchFamily="18" charset="0"/>
              </a:rPr>
              <a:t>, PATH-COST</a:t>
            </a:r>
            <a:r>
              <a:rPr lang="en-US" sz="1600" b="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b="0" err="1">
                <a:latin typeface="Times New Roman" pitchFamily="18" charset="0"/>
                <a:cs typeface="Times New Roman" pitchFamily="18" charset="0"/>
              </a:rPr>
              <a:t>problem.GOAL</a:t>
            </a:r>
            <a:r>
              <a:rPr lang="en-US" sz="1600" b="0">
                <a:latin typeface="Times New Roman" pitchFamily="18" charset="0"/>
                <a:cs typeface="Times New Roman" pitchFamily="18" charset="0"/>
              </a:rPr>
              <a:t>-TEST(</a:t>
            </a:r>
            <a:r>
              <a:rPr lang="en-US" sz="1600" b="0" err="1">
                <a:latin typeface="Times New Roman" pitchFamily="18" charset="0"/>
                <a:cs typeface="Times New Roman" pitchFamily="18" charset="0"/>
              </a:rPr>
              <a:t>node.STATE</a:t>
            </a:r>
            <a:r>
              <a:rPr lang="en-US" sz="1600" b="0">
                <a:latin typeface="Times New Roman" pitchFamily="18" charset="0"/>
                <a:cs typeface="Times New Roman" pitchFamily="18" charset="0"/>
              </a:rPr>
              <a:t>) </a:t>
            </a:r>
            <a:r>
              <a:rPr lang="en-US" sz="1600">
                <a:latin typeface="Times New Roman" pitchFamily="18" charset="0"/>
                <a:cs typeface="Times New Roman" pitchFamily="18" charset="0"/>
              </a:rPr>
              <a:t>then return </a:t>
            </a:r>
            <a:r>
              <a:rPr lang="en-US" sz="1600" b="0">
                <a:latin typeface="Times New Roman" pitchFamily="18" charset="0"/>
                <a:cs typeface="Times New Roman" pitchFamily="18" charset="0"/>
              </a:rPr>
              <a:t>SOLU</a:t>
            </a:r>
            <a:r>
              <a:rPr lang="en-US" sz="1600" b="0" i="1">
                <a:latin typeface="Times New Roman" pitchFamily="18" charset="0"/>
                <a:cs typeface="Times New Roman" pitchFamily="18" charset="0"/>
              </a:rPr>
              <a:t>TION(node)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a FIFO queue with node as the only element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EMPTY?(</a:t>
            </a:r>
            <a:r>
              <a:rPr lang="en-US" sz="1600" b="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failure</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POP</a:t>
            </a:r>
            <a:r>
              <a:rPr lang="en-US" sz="1600" b="0" i="1">
                <a:latin typeface="Times New Roman" pitchFamily="18" charset="0"/>
                <a:cs typeface="Times New Roman" pitchFamily="18" charset="0"/>
              </a:rPr>
              <a:t>(frontier) </a:t>
            </a:r>
            <a:r>
              <a:rPr lang="en-US" sz="1600" b="0">
                <a:latin typeface="Times New Roman" pitchFamily="18" charset="0"/>
                <a:cs typeface="Times New Roman" pitchFamily="18" charset="0"/>
              </a:rPr>
              <a:t>// chooses the shallowest node in frontier </a:t>
            </a:r>
          </a:p>
          <a:p>
            <a:pPr>
              <a:buFont typeface="Symbol" pitchFamily="18" charset="2"/>
              <a:buNone/>
            </a:pP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add</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to</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explored</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b="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ACTIONS</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child &lt;- </a:t>
            </a:r>
            <a:r>
              <a:rPr lang="en-US" sz="1600" b="0">
                <a:latin typeface="Times New Roman" pitchFamily="18" charset="0"/>
                <a:cs typeface="Times New Roman" pitchFamily="18" charset="0"/>
              </a:rPr>
              <a:t>CHILD-NODE</a:t>
            </a:r>
            <a:r>
              <a:rPr lang="en-US" sz="1600" b="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GOAL</a:t>
            </a:r>
            <a:r>
              <a:rPr lang="en-US" sz="1600" b="0">
                <a:latin typeface="Times New Roman" pitchFamily="18" charset="0"/>
                <a:cs typeface="Times New Roman" pitchFamily="18" charset="0"/>
              </a:rPr>
              <a:t>-TEST</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child.</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SOLUTION</a:t>
            </a:r>
            <a:r>
              <a:rPr lang="en-US" sz="1600" b="0" i="1">
                <a:latin typeface="Times New Roman" pitchFamily="18" charset="0"/>
                <a:cs typeface="Times New Roman" pitchFamily="18" charset="0"/>
              </a:rPr>
              <a:t>(child)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INSERT</a:t>
            </a:r>
            <a:r>
              <a:rPr lang="en-US" sz="1600" b="0" i="1">
                <a:latin typeface="Times New Roman" pitchFamily="18" charset="0"/>
                <a:cs typeface="Times New Roman" pitchFamily="18" charset="0"/>
              </a:rPr>
              <a:t>(child, frontier)</a:t>
            </a: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6697663"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5995988" y="4818063"/>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677955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685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a:t>
            </a:r>
            <a:r>
              <a:rPr lang="en-US" sz="2000"/>
              <a:t>(keeps every node in memory)</a:t>
            </a:r>
            <a:endParaRPr lang="en-US"/>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sz="2000"/>
          </a:p>
          <a:p>
            <a:pPr lvl="1" algn="ctr" defTabSz="457200">
              <a:buFontTx/>
              <a:buNone/>
            </a:pPr>
            <a:r>
              <a:rPr lang="en-US" sz="1800" i="1"/>
              <a:t>b: maximum branching factor of search tree</a:t>
            </a:r>
          </a:p>
          <a:p>
            <a:pPr lvl="1" algn="ctr" defTabSz="457200">
              <a:buFontTx/>
              <a:buNone/>
            </a:pPr>
            <a:r>
              <a:rPr lang="en-US" sz="1800" i="1"/>
              <a:t>d: depth of the least cost solution</a:t>
            </a:r>
          </a:p>
          <a:p>
            <a:pPr lvl="1" algn="ctr" defTabSz="457200">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FontTx/>
              <a:buNone/>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105132361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2590800" cy="457200"/>
          </a:xfrm>
        </p:spPr>
        <p:txBody>
          <a:bodyPr/>
          <a:lstStyle/>
          <a:p>
            <a:pPr>
              <a:defRPr/>
            </a:pPr>
            <a:r>
              <a:rPr lang="en-US" dirty="0"/>
              <a:t>CIS 421/521 - Intro to AI - </a:t>
            </a:r>
            <a:r>
              <a:rPr lang="en-US" dirty="0" smtClean="0"/>
              <a:t>Summer 2019</a:t>
            </a:r>
            <a:endParaRPr lang="en-US" altLang="en-US" dirty="0"/>
          </a:p>
        </p:txBody>
      </p:sp>
      <p:sp>
        <p:nvSpPr>
          <p:cNvPr id="51205"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55</a:t>
            </a:fld>
            <a:endParaRPr lang="en-US" altLang="en-US" sz="1400"/>
          </a:p>
        </p:txBody>
      </p:sp>
      <p:sp>
        <p:nvSpPr>
          <p:cNvPr id="51206" name="Rectangle 2"/>
          <p:cNvSpPr>
            <a:spLocks noGrp="1" noChangeArrowheads="1"/>
          </p:cNvSpPr>
          <p:nvPr>
            <p:ph type="title"/>
          </p:nvPr>
        </p:nvSpPr>
        <p:spPr>
          <a:xfrm>
            <a:off x="685800" y="609600"/>
            <a:ext cx="8001000" cy="457200"/>
          </a:xfrm>
        </p:spPr>
        <p:txBody>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685800" y="1295400"/>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extLst>
              <p:ext uri="{D42A27DB-BD31-4B8C-83A1-F6EECF244321}">
                <p14:modId xmlns:p14="http://schemas.microsoft.com/office/powerpoint/2010/main" val="3194243112"/>
              </p:ext>
            </p:extLst>
          </p:nvPr>
        </p:nvGraphicFramePr>
        <p:xfrm>
          <a:off x="1371600" y="2743200"/>
          <a:ext cx="6857999" cy="2714626"/>
        </p:xfrm>
        <a:graphic>
          <a:graphicData uri="http://schemas.openxmlformats.org/drawingml/2006/table">
            <a:tbl>
              <a:tblPr/>
              <a:tblGrid>
                <a:gridCol w="1714939">
                  <a:extLst>
                    <a:ext uri="{9D8B030D-6E8A-4147-A177-3AD203B41FA5}">
                      <a16:colId xmlns:a16="http://schemas.microsoft.com/office/drawing/2014/main" xmlns="" val="20000"/>
                    </a:ext>
                  </a:extLst>
                </a:gridCol>
                <a:gridCol w="1714938">
                  <a:extLst>
                    <a:ext uri="{9D8B030D-6E8A-4147-A177-3AD203B41FA5}">
                      <a16:colId xmlns:a16="http://schemas.microsoft.com/office/drawing/2014/main" xmlns="" val="20001"/>
                    </a:ext>
                  </a:extLst>
                </a:gridCol>
                <a:gridCol w="1713183">
                  <a:extLst>
                    <a:ext uri="{9D8B030D-6E8A-4147-A177-3AD203B41FA5}">
                      <a16:colId xmlns:a16="http://schemas.microsoft.com/office/drawing/2014/main" xmlns="" val="20002"/>
                    </a:ext>
                  </a:extLst>
                </a:gridCol>
                <a:gridCol w="1714939">
                  <a:extLst>
                    <a:ext uri="{9D8B030D-6E8A-4147-A177-3AD203B41FA5}">
                      <a16:colId xmlns:a16="http://schemas.microsoft.com/office/drawing/2014/main" xmlns=""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spTree>
    <p:extLst>
      <p:ext uri="{BB962C8B-B14F-4D97-AF65-F5344CB8AC3E}">
        <p14:creationId xmlns:p14="http://schemas.microsoft.com/office/powerpoint/2010/main" val="36984961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27174475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sz="2000" u="sng">
                <a:solidFill>
                  <a:srgbClr val="CC0099"/>
                </a:solidFill>
              </a:rPr>
              <a:t>Complete?</a:t>
            </a:r>
            <a:r>
              <a:rPr lang="en-US" sz="2000"/>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sz="2000" u="sng">
                <a:solidFill>
                  <a:srgbClr val="CC0099"/>
                </a:solidFill>
              </a:rPr>
              <a:t>Time?</a:t>
            </a:r>
            <a:r>
              <a:rPr lang="en-US" sz="2000"/>
              <a:t> 	</a:t>
            </a:r>
            <a:r>
              <a:rPr lang="en-US" sz="2000" i="1"/>
              <a:t>O(</a:t>
            </a:r>
            <a:r>
              <a:rPr lang="en-US" sz="2000" i="1" err="1"/>
              <a:t>b</a:t>
            </a:r>
            <a:r>
              <a:rPr lang="en-US" sz="2000" i="1" baseline="30000" err="1"/>
              <a:t>m</a:t>
            </a:r>
            <a:r>
              <a:rPr lang="en-US" sz="2000" i="1"/>
              <a:t>)</a:t>
            </a:r>
            <a:r>
              <a:rPr lang="en-US" sz="2000"/>
              <a:t>: terrible if </a:t>
            </a:r>
            <a:r>
              <a:rPr lang="en-US" sz="2000" i="1"/>
              <a:t>m</a:t>
            </a:r>
            <a:r>
              <a:rPr lang="en-US" sz="2000"/>
              <a:t> is much larger than </a:t>
            </a:r>
            <a:r>
              <a:rPr lang="en-US" sz="2000"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sz="2000" u="sng">
                <a:solidFill>
                  <a:srgbClr val="CC0099"/>
                </a:solidFill>
              </a:rPr>
              <a:t>Space?</a:t>
            </a:r>
            <a:r>
              <a:rPr lang="en-US" sz="2000"/>
              <a:t> 	</a:t>
            </a:r>
            <a:r>
              <a:rPr lang="en-US" sz="2000" i="1"/>
              <a:t>O(b</a:t>
            </a:r>
            <a:r>
              <a:rPr lang="en-US" sz="2000" i="1">
                <a:sym typeface="Symbol" pitchFamily="18" charset="2"/>
              </a:rPr>
              <a:t>*</a:t>
            </a:r>
            <a:r>
              <a:rPr lang="en-US" sz="2000" i="1"/>
              <a:t>m), </a:t>
            </a:r>
            <a:r>
              <a:rPr lang="en-US" sz="2000"/>
              <a:t>i.e., linear space!</a:t>
            </a:r>
          </a:p>
          <a:p>
            <a:pPr>
              <a:lnSpc>
                <a:spcPct val="90000"/>
              </a:lnSpc>
            </a:pPr>
            <a:endParaRPr lang="en-US" sz="2000"/>
          </a:p>
          <a:p>
            <a:pPr>
              <a:lnSpc>
                <a:spcPct val="90000"/>
              </a:lnSpc>
            </a:pPr>
            <a:r>
              <a:rPr lang="en-US" sz="2000" u="sng">
                <a:solidFill>
                  <a:srgbClr val="CC0099"/>
                </a:solidFill>
              </a:rPr>
              <a:t>Optimal?</a:t>
            </a:r>
            <a:r>
              <a:rPr lang="en-US" sz="2000"/>
              <a:t> 	No</a:t>
            </a:r>
          </a:p>
          <a:p>
            <a:pPr>
              <a:lnSpc>
                <a:spcPct val="90000"/>
              </a:lnSpc>
            </a:pPr>
            <a:endParaRPr lang="en-US" sz="2000"/>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sz="2000"/>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23275887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33602071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63963924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85800" y="477206"/>
            <a:ext cx="6771989" cy="6406956"/>
          </a:xfrm>
          <a:prstGeom prst="rect">
            <a:avLst/>
          </a:prstGeom>
        </p:spPr>
      </p:pic>
      <p:sp>
        <p:nvSpPr>
          <p:cNvPr id="24580" name="Rectangle 2"/>
          <p:cNvSpPr>
            <a:spLocks noGrp="1" noChangeArrowheads="1"/>
          </p:cNvSpPr>
          <p:nvPr>
            <p:ph type="title"/>
          </p:nvPr>
        </p:nvSpPr>
        <p:spPr/>
        <p:txBody>
          <a:bodyPr/>
          <a:lstStyle/>
          <a:p>
            <a:r>
              <a:rPr lang="en-US" dirty="0" smtClean="0"/>
              <a:t>Agents</a:t>
            </a:r>
            <a:endParaRPr lang="en-US" dirty="0"/>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5383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i="1" dirty="0" smtClean="0">
                <a:solidFill>
                  <a:srgbClr val="3333CC"/>
                </a:solidFill>
                <a:latin typeface="Arial" charset="0"/>
              </a:rPr>
              <a:t>agent </a:t>
            </a:r>
            <a:r>
              <a:rPr lang="en-US" b="1" dirty="0" smtClean="0">
                <a:solidFill>
                  <a:srgbClr val="000000"/>
                </a:solidFill>
                <a:latin typeface="Arial" charset="0"/>
              </a:rPr>
              <a:t>is anything that perceives its environment through </a:t>
            </a:r>
            <a:r>
              <a:rPr lang="en-US" b="1" i="1" dirty="0" smtClean="0">
                <a:solidFill>
                  <a:srgbClr val="3333CC"/>
                </a:solidFill>
                <a:latin typeface="Arial" charset="0"/>
              </a:rPr>
              <a:t>sensors </a:t>
            </a:r>
            <a:r>
              <a:rPr lang="en-US" b="1" dirty="0" smtClean="0">
                <a:solidFill>
                  <a:srgbClr val="000000"/>
                </a:solidFill>
                <a:latin typeface="Arial" charset="0"/>
              </a:rPr>
              <a:t>and can act on its environment through </a:t>
            </a:r>
            <a:r>
              <a:rPr lang="en-US" b="1" i="1" dirty="0" smtClean="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smtClean="0">
                <a:solidFill>
                  <a:srgbClr val="000000"/>
                </a:solidFill>
                <a:latin typeface="Arial" charset="0"/>
              </a:rPr>
              <a:t>A </a:t>
            </a:r>
            <a:r>
              <a:rPr lang="en-US" b="1" i="1" dirty="0" smtClean="0">
                <a:solidFill>
                  <a:srgbClr val="3333CC"/>
                </a:solidFill>
                <a:latin typeface="Arial" charset="0"/>
              </a:rPr>
              <a:t>percept </a:t>
            </a:r>
            <a:r>
              <a:rPr lang="en-US" b="1" dirty="0" smtClean="0">
                <a:solidFill>
                  <a:srgbClr val="000000"/>
                </a:solidFill>
                <a:latin typeface="Arial" charset="0"/>
              </a:rPr>
              <a:t>is the agent’s perceptual inputs at any given instance</a:t>
            </a:r>
            <a:endParaRPr lang="en-US" i="1" dirty="0" smtClean="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2118377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60</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lstStyle/>
          <a:p>
            <a:pPr>
              <a:lnSpc>
                <a:spcPct val="90000"/>
              </a:lnSpc>
            </a:pPr>
            <a:r>
              <a:rPr lang="en-US" altLang="en-US" sz="3200"/>
              <a:t>Breadth-first</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lnSpc>
                <a:spcPct val="90000"/>
              </a:lnSpc>
              <a:buNone/>
            </a:pPr>
            <a:endParaRPr lang="en-US" altLang="en-US" sz="200" i="1"/>
          </a:p>
          <a:p>
            <a:pPr>
              <a:lnSpc>
                <a:spcPct val="90000"/>
              </a:lnSpc>
            </a:pPr>
            <a:r>
              <a:rPr lang="en-US" altLang="en-US" sz="3200"/>
              <a:t>Depth-first	</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62109603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61</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685800" y="1295400"/>
            <a:ext cx="7772400" cy="4808538"/>
          </a:xfrm>
        </p:spPr>
        <p:txBody>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extLst/>
          </p:nvPr>
        </p:nvGraphicFramePr>
        <p:xfrm>
          <a:off x="4327525" y="5253831"/>
          <a:ext cx="946150" cy="568325"/>
        </p:xfrm>
        <a:graphic>
          <a:graphicData uri="http://schemas.openxmlformats.org/presentationml/2006/ole">
            <mc:AlternateContent xmlns:mc="http://schemas.openxmlformats.org/markup-compatibility/2006">
              <mc:Choice xmlns:v="urn:schemas-microsoft-com:vml" Requires="v">
                <p:oleObj spid="_x0000_s1427"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srcRect/>
                      <a:stretch>
                        <a:fillRect/>
                      </a:stretch>
                    </p:blipFill>
                    <p:spPr bwMode="auto">
                      <a:xfrm>
                        <a:off x="4327525" y="5253831"/>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nvPr>
        </p:nvGraphicFramePr>
        <p:xfrm>
          <a:off x="4327525" y="5766594"/>
          <a:ext cx="882650" cy="409575"/>
        </p:xfrm>
        <a:graphic>
          <a:graphicData uri="http://schemas.openxmlformats.org/presentationml/2006/ole">
            <mc:AlternateContent xmlns:mc="http://schemas.openxmlformats.org/markup-compatibility/2006">
              <mc:Choice xmlns:v="urn:schemas-microsoft-com:vml" Requires="v">
                <p:oleObj spid="_x0000_s1428" name="Equation" r:id="rId6" imgW="355600" imgH="165100" progId="Equation.3">
                  <p:embed/>
                </p:oleObj>
              </mc:Choice>
              <mc:Fallback>
                <p:oleObj name="Equation" r:id="rId6" imgW="3556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5" y="5766594"/>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136225135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62</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685800" y="1295400"/>
            <a:ext cx="8247063" cy="4572000"/>
          </a:xfrm>
        </p:spPr>
        <p:txBody>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ea typeface="+mn-ea"/>
                <a:cs typeface="Times New Roman" panose="02020603050405020304" pitchFamily="18" charset="0"/>
              </a:rPr>
              <a:t>l</a:t>
            </a:r>
            <a:r>
              <a:rPr lang="en-US" sz="2400" b="1"/>
              <a:t>.</a:t>
            </a:r>
          </a:p>
          <a:p>
            <a:pPr lvl="1">
              <a:lnSpc>
                <a:spcPct val="110000"/>
              </a:lnSpc>
            </a:pPr>
            <a:endParaRPr lang="en-US" sz="1100" b="1"/>
          </a:p>
          <a:p>
            <a:pPr lvl="2">
              <a:buNone/>
            </a:pPr>
            <a:r>
              <a:rPr lang="en-US" altLang="en-US" sz="2000" b="1">
                <a:latin typeface="Courier New" panose="02070309020205020404" pitchFamily="49" charset="0"/>
                <a:cs typeface="Courier New" panose="02070309020205020404" pitchFamily="49" charset="0"/>
              </a:rPr>
              <a:t>For </a:t>
            </a:r>
            <a:r>
              <a:rPr lang="en-US" altLang="en-US" sz="2000" b="1" i="1">
                <a:latin typeface="Times New Roman" panose="02020603050405020304" pitchFamily="18" charset="0"/>
                <a:cs typeface="Times New Roman" panose="02020603050405020304" pitchFamily="18" charset="0"/>
              </a:rPr>
              <a:t>l</a:t>
            </a:r>
            <a:r>
              <a:rPr lang="en-US" altLang="en-US" sz="2000" b="1">
                <a:latin typeface="Courier New" panose="02070309020205020404" pitchFamily="49" charset="0"/>
                <a:cs typeface="Courier New" panose="02070309020205020404" pitchFamily="49" charset="0"/>
              </a:rPr>
              <a:t> = 0 to </a:t>
            </a:r>
            <a:r>
              <a:rPr lang="en-US" altLang="en-US" sz="2000" b="1">
                <a:latin typeface="Courier New" panose="02070309020205020404" pitchFamily="49" charset="0"/>
                <a:cs typeface="Courier New" panose="02070309020205020404" pitchFamily="49" charset="0"/>
                <a:sym typeface="Symbol" pitchFamily="18" charset="2"/>
              </a:rPr>
              <a:t> do</a:t>
            </a:r>
          </a:p>
          <a:p>
            <a:pPr lvl="2">
              <a:buNone/>
            </a:pPr>
            <a:r>
              <a:rPr lang="en-US" altLang="en-US" sz="2000" b="1">
                <a:latin typeface="Courier New" panose="02070309020205020404" pitchFamily="49" charset="0"/>
                <a:cs typeface="Courier New" panose="02070309020205020404" pitchFamily="49" charset="0"/>
                <a:sym typeface="Symbol" pitchFamily="18" charset="2"/>
              </a:rPr>
              <a:t>		</a:t>
            </a:r>
            <a:r>
              <a:rPr lang="en-US" altLang="en-US" sz="2000"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sz="2000"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sz="2000"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sz="2000"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4310587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685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5822384"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5473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5531582" y="3241698"/>
            <a:ext cx="1294645" cy="1201809"/>
          </a:xfrm>
          <a:prstGeom prst="rect">
            <a:avLst/>
          </a:prstGeom>
        </p:spPr>
      </p:pic>
      <p:sp>
        <p:nvSpPr>
          <p:cNvPr id="7" name="Date Placeholder 6"/>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06488267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Total</a:t>
            </a:r>
            <a:r>
              <a:rPr lang="en-US" baseline="0"/>
              <a:t> nodes constructed:</a:t>
            </a:r>
            <a:endParaRPr lang="en-US"/>
          </a:p>
        </p:txBody>
      </p:sp>
      <p:sp>
        <p:nvSpPr>
          <p:cNvPr id="3" name="Content Placeholder 2"/>
          <p:cNvSpPr>
            <a:spLocks noGrp="1"/>
          </p:cNvSpPr>
          <p:nvPr>
            <p:ph idx="1"/>
          </p:nvPr>
        </p:nvSpPr>
        <p:spPr>
          <a:xfrm>
            <a:off x="685799" y="1318403"/>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Depth 3: b nodes + b</a:t>
            </a:r>
            <a:r>
              <a:rPr lang="en-US" baseline="30000"/>
              <a:t>2</a:t>
            </a:r>
            <a:r>
              <a:rPr lang="en-US" baseline="0"/>
              <a:t> nodes + b</a:t>
            </a:r>
            <a:r>
              <a:rPr lang="en-US" baseline="30000"/>
              <a:t>3</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endParaRPr lang="en-US" baseline="0"/>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Suppose the first  solution is the last node at depth 3:</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Total nodes constructed:</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sz="2800" i="1" baseline="0">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147966121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65</a:t>
            </a:fld>
            <a:endParaRPr lang="en-US" altLang="en-US" sz="1400"/>
          </a:p>
        </p:txBody>
      </p:sp>
      <p:sp>
        <p:nvSpPr>
          <p:cNvPr id="77830" name="Rectangle 2"/>
          <p:cNvSpPr>
            <a:spLocks noGrp="1" noChangeArrowheads="1"/>
          </p:cNvSpPr>
          <p:nvPr>
            <p:ph type="title"/>
          </p:nvPr>
        </p:nvSpPr>
        <p:spPr>
          <a:xfrm>
            <a:off x="685800" y="609600"/>
            <a:ext cx="8296275" cy="457200"/>
          </a:xfrm>
        </p:spPr>
        <p:txBody>
          <a:bodyPr/>
          <a:lstStyle/>
          <a:p>
            <a:r>
              <a:rPr lang="en-US"/>
              <a:t>ID search, Evaluation II: Time Complexity</a:t>
            </a:r>
          </a:p>
        </p:txBody>
      </p:sp>
      <p:sp>
        <p:nvSpPr>
          <p:cNvPr id="77831" name="Rectangle 3"/>
          <p:cNvSpPr>
            <a:spLocks noGrp="1" noChangeArrowheads="1"/>
          </p:cNvSpPr>
          <p:nvPr>
            <p:ph type="body" idx="1"/>
          </p:nvPr>
        </p:nvSpPr>
        <p:spPr>
          <a:xfrm>
            <a:off x="543208" y="1295400"/>
            <a:ext cx="8295992" cy="4572000"/>
          </a:xfrm>
        </p:spPr>
        <p:txBody>
          <a:bodyPr/>
          <a:lstStyle/>
          <a:p>
            <a:pPr marL="342900" indent="-342900">
              <a:buFont typeface="Arial" charset="0"/>
              <a:buChar char="•"/>
              <a:tabLst>
                <a:tab pos="2062163" algn="l"/>
              </a:tabLst>
            </a:pPr>
            <a:r>
              <a:rPr lang="en-US" altLang="en-US" sz="2000">
                <a:sym typeface="Symbol" pitchFamily="18" charset="2"/>
              </a:rPr>
              <a:t>More</a:t>
            </a:r>
            <a:r>
              <a:rPr lang="en-US" altLang="en-US" sz="2000" baseline="0">
                <a:sym typeface="Symbol" pitchFamily="18" charset="2"/>
              </a:rPr>
              <a:t> generally,</a:t>
            </a:r>
            <a:r>
              <a:rPr lang="en-US" altLang="en-US" sz="2000">
                <a:sym typeface="Symbol" pitchFamily="18" charset="2"/>
              </a:rPr>
              <a:t>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sz="2000"/>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FontTx/>
              <a:buNone/>
              <a:tabLst>
                <a:tab pos="2062163" algn="l"/>
              </a:tabLst>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11056156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66</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4572000" y="2176463"/>
          <a:ext cx="1133475" cy="549275"/>
        </p:xfrm>
        <a:graphic>
          <a:graphicData uri="http://schemas.openxmlformats.org/presentationml/2006/ole">
            <mc:AlternateContent xmlns:mc="http://schemas.openxmlformats.org/markup-compatibility/2006">
              <mc:Choice xmlns:v="urn:schemas-microsoft-com:vml" Requires="v">
                <p:oleObj spid="_x0000_s2451" name="Equation" r:id="rId4" imgW="393700" imgH="190500" progId="Equation.3">
                  <p:embed/>
                </p:oleObj>
              </mc:Choice>
              <mc:Fallback>
                <p:oleObj name="Equation" r:id="rId4" imgW="3937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176463"/>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nvPr>
        </p:nvGraphicFramePr>
        <p:xfrm>
          <a:off x="4572000" y="3135407"/>
          <a:ext cx="1274762" cy="601662"/>
        </p:xfrm>
        <a:graphic>
          <a:graphicData uri="http://schemas.openxmlformats.org/presentationml/2006/ole">
            <mc:AlternateContent xmlns:mc="http://schemas.openxmlformats.org/markup-compatibility/2006">
              <mc:Choice xmlns:v="urn:schemas-microsoft-com:vml" Requires="v">
                <p:oleObj spid="_x0000_s2452" name="Equation" r:id="rId6" imgW="431640" imgH="203040" progId="Equation.DSMT4">
                  <p:embed/>
                </p:oleObj>
              </mc:Choice>
              <mc:Fallback>
                <p:oleObj name="Equation" r:id="rId6" imgW="431640" imgH="203040" progId="Equation.DSMT4">
                  <p:embed/>
                  <p:pic>
                    <p:nvPicPr>
                      <p:cNvPr id="0" name=""/>
                      <p:cNvPicPr>
                        <a:picLocks noChangeAspect="1" noChangeArrowheads="1"/>
                      </p:cNvPicPr>
                      <p:nvPr/>
                    </p:nvPicPr>
                    <p:blipFill>
                      <a:blip r:embed="rId7"/>
                      <a:srcRect/>
                      <a:stretch>
                        <a:fillRect/>
                      </a:stretch>
                    </p:blipFill>
                    <p:spPr bwMode="auto">
                      <a:xfrm>
                        <a:off x="4572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28868722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79876" name="Rectangle 2"/>
          <p:cNvSpPr>
            <a:spLocks noGrp="1" noChangeArrowheads="1"/>
          </p:cNvSpPr>
          <p:nvPr>
            <p:ph type="title"/>
          </p:nvPr>
        </p:nvSpPr>
        <p:spPr/>
        <p:txBody>
          <a:bodyPr/>
          <a:lstStyle/>
          <a:p>
            <a:r>
              <a:rPr lang="en-US"/>
              <a:t>Summary of algorithms</a:t>
            </a:r>
          </a:p>
        </p:txBody>
      </p:sp>
      <p:graphicFrame>
        <p:nvGraphicFramePr>
          <p:cNvPr id="148483" name="Group 3"/>
          <p:cNvGraphicFramePr>
            <a:graphicFrameLocks noGrp="1"/>
          </p:cNvGraphicFramePr>
          <p:nvPr>
            <p:ph type="tbl" idx="1"/>
            <p:extLst/>
          </p:nvPr>
        </p:nvGraphicFramePr>
        <p:xfrm>
          <a:off x="1649413" y="1620838"/>
          <a:ext cx="5461001" cy="3260725"/>
        </p:xfrm>
        <a:graphic>
          <a:graphicData uri="http://schemas.openxmlformats.org/drawingml/2006/table">
            <a:tbl>
              <a:tblPr/>
              <a:tblGrid>
                <a:gridCol w="1236758">
                  <a:extLst>
                    <a:ext uri="{9D8B030D-6E8A-4147-A177-3AD203B41FA5}">
                      <a16:colId xmlns:a16="http://schemas.microsoft.com/office/drawing/2014/main" xmlns="" val="20000"/>
                    </a:ext>
                  </a:extLst>
                </a:gridCol>
                <a:gridCol w="993680">
                  <a:extLst>
                    <a:ext uri="{9D8B030D-6E8A-4147-A177-3AD203B41FA5}">
                      <a16:colId xmlns:a16="http://schemas.microsoft.com/office/drawing/2014/main" xmlns="" val="20001"/>
                    </a:ext>
                  </a:extLst>
                </a:gridCol>
                <a:gridCol w="974725">
                  <a:extLst>
                    <a:ext uri="{9D8B030D-6E8A-4147-A177-3AD203B41FA5}">
                      <a16:colId xmlns:a16="http://schemas.microsoft.com/office/drawing/2014/main" xmlns="" val="20002"/>
                    </a:ext>
                  </a:extLst>
                </a:gridCol>
                <a:gridCol w="1066800">
                  <a:extLst>
                    <a:ext uri="{9D8B030D-6E8A-4147-A177-3AD203B41FA5}">
                      <a16:colId xmlns:a16="http://schemas.microsoft.com/office/drawing/2014/main" xmlns="" val="20003"/>
                    </a:ext>
                  </a:extLst>
                </a:gridCol>
                <a:gridCol w="1189038">
                  <a:extLst>
                    <a:ext uri="{9D8B030D-6E8A-4147-A177-3AD203B41FA5}">
                      <a16:colId xmlns:a16="http://schemas.microsoft.com/office/drawing/2014/main" xmlns=""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9910"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67</a:t>
            </a:fld>
            <a:endParaRPr lang="en-US" altLang="en-US"/>
          </a:p>
        </p:txBody>
      </p:sp>
    </p:spTree>
    <p:extLst>
      <p:ext uri="{BB962C8B-B14F-4D97-AF65-F5344CB8AC3E}">
        <p14:creationId xmlns:p14="http://schemas.microsoft.com/office/powerpoint/2010/main" val="26193165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your robot?</a:t>
            </a:r>
            <a:endParaRPr lang="en-US" dirty="0"/>
          </a:p>
        </p:txBody>
      </p:sp>
      <p:sp>
        <p:nvSpPr>
          <p:cNvPr id="3" name="Date Placeholder 2"/>
          <p:cNvSpPr>
            <a:spLocks noGrp="1"/>
          </p:cNvSpPr>
          <p:nvPr>
            <p:ph type="dt" sz="half" idx="10"/>
          </p:nvPr>
        </p:nvSpPr>
        <p:spPr/>
        <p:txBody>
          <a:bodyPr/>
          <a:lstStyle/>
          <a:p>
            <a:pPr>
              <a:defRPr/>
            </a:pPr>
            <a:r>
              <a:rPr lang="en-US" smtClean="0"/>
              <a:t>CIS 421/521 - Intro to AI - Summer 2019</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914400" y="1349828"/>
            <a:ext cx="3077029" cy="4615543"/>
          </a:xfrm>
          <a:prstGeom prst="rect">
            <a:avLst/>
          </a:prstGeom>
        </p:spPr>
      </p:pic>
      <p:sp>
        <p:nvSpPr>
          <p:cNvPr id="7" name="Rectangle 6"/>
          <p:cNvSpPr/>
          <p:nvPr/>
        </p:nvSpPr>
        <p:spPr>
          <a:xfrm>
            <a:off x="3991429" y="1676400"/>
            <a:ext cx="4458273" cy="461665"/>
          </a:xfrm>
          <a:prstGeom prst="rect">
            <a:avLst/>
          </a:prstGeom>
        </p:spPr>
        <p:txBody>
          <a:bodyPr wrap="none">
            <a:spAutoFit/>
          </a:bodyPr>
          <a:lstStyle/>
          <a:p>
            <a:pPr algn="ctr"/>
            <a:r>
              <a:rPr lang="en-US" b="1" i="1" smtClean="0">
                <a:solidFill>
                  <a:srgbClr val="3333CC"/>
                </a:solidFill>
                <a:latin typeface="Arial" charset="0"/>
              </a:rPr>
              <a:t>What actuators does it have?</a:t>
            </a:r>
            <a:endParaRPr lang="en-US" dirty="0"/>
          </a:p>
        </p:txBody>
      </p:sp>
      <p:sp>
        <p:nvSpPr>
          <p:cNvPr id="8" name="Rectangle 7"/>
          <p:cNvSpPr/>
          <p:nvPr/>
        </p:nvSpPr>
        <p:spPr>
          <a:xfrm>
            <a:off x="4217394" y="3359220"/>
            <a:ext cx="4253087" cy="461665"/>
          </a:xfrm>
          <a:prstGeom prst="rect">
            <a:avLst/>
          </a:prstGeom>
        </p:spPr>
        <p:txBody>
          <a:bodyPr wrap="none">
            <a:spAutoFit/>
          </a:bodyPr>
          <a:lstStyle/>
          <a:p>
            <a:pPr algn="ctr"/>
            <a:r>
              <a:rPr lang="en-US" b="1" i="1" dirty="0" smtClean="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6511259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1447800"/>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685800" y="3657600"/>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dirty="0">
                <a:solidFill>
                  <a:srgbClr val="000000"/>
                </a:solidFill>
                <a:latin typeface="Arial" charset="0"/>
              </a:rPr>
              <a:t>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smtClean="0">
                <a:solidFill>
                  <a:srgbClr val="000000"/>
                </a:solidFill>
              </a:rPr>
              <a:t>a</a:t>
            </a:r>
            <a:r>
              <a:rPr lang="en-US" b="1" i="1" dirty="0" smtClean="0">
                <a:solidFill>
                  <a:srgbClr val="000000"/>
                </a:solidFill>
                <a:latin typeface="Arial" charset="0"/>
              </a:rPr>
              <a:t> </a:t>
            </a:r>
            <a:r>
              <a:rPr lang="en-US" b="1" dirty="0" smtClean="0">
                <a:solidFill>
                  <a:srgbClr val="000000"/>
                </a:solidFill>
                <a:latin typeface="Arial" charset="0"/>
              </a:rPr>
              <a:t>from </a:t>
            </a:r>
            <a:r>
              <a:rPr lang="en-US" b="1" dirty="0">
                <a:solidFill>
                  <a:srgbClr val="000000"/>
                </a:solidFill>
                <a:latin typeface="Arial" charset="0"/>
              </a:rPr>
              <a:t>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1118512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685800" y="1600200"/>
            <a:ext cx="7772400" cy="4572000"/>
          </a:xfrm>
        </p:spPr>
        <p:txBody>
          <a:bodyPr/>
          <a:lstStyle/>
          <a:p>
            <a:pPr>
              <a:lnSpc>
                <a:spcPct val="90000"/>
              </a:lnSpc>
            </a:pPr>
            <a:r>
              <a:rPr lang="en-US" sz="2000"/>
              <a:t>An </a:t>
            </a:r>
            <a:r>
              <a:rPr lang="en-US" sz="2000" i="1">
                <a:solidFill>
                  <a:schemeClr val="accent2"/>
                </a:solidFill>
              </a:rPr>
              <a:t>agent</a:t>
            </a:r>
            <a:r>
              <a:rPr lang="en-US" sz="2000"/>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sz="2000"/>
          </a:p>
          <a:p>
            <a:pPr>
              <a:lnSpc>
                <a:spcPct val="90000"/>
              </a:lnSpc>
            </a:pPr>
            <a:r>
              <a:rPr lang="en-US" sz="2000"/>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sz="2000"/>
          </a:p>
          <a:p>
            <a:pPr>
              <a:lnSpc>
                <a:spcPct val="90000"/>
              </a:lnSpc>
            </a:pPr>
            <a:r>
              <a:rPr lang="en-US" sz="2000"/>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sz="2000"/>
          </a:p>
          <a:p>
            <a:pPr>
              <a:lnSpc>
                <a:spcPct val="90000"/>
              </a:lnSpc>
            </a:pPr>
            <a:r>
              <a:rPr lang="en-US" sz="2000"/>
              <a:t>Agents include humans, robots, softbots, </a:t>
            </a:r>
            <a:r>
              <a:rPr lang="en-US" sz="2000" i="1"/>
              <a:t>thermostats</a:t>
            </a:r>
            <a:r>
              <a:rPr lang="en-US" sz="2000"/>
              <a:t>, …</a:t>
            </a:r>
          </a:p>
        </p:txBody>
      </p:sp>
      <p:sp>
        <p:nvSpPr>
          <p:cNvPr id="235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smtClean="0"/>
              <a:pPr/>
              <a:t>9</a:t>
            </a:fld>
            <a:endParaRPr lang="en-US" altLang="en-US" sz="1400"/>
          </a:p>
        </p:txBody>
      </p:sp>
    </p:spTree>
    <p:extLst>
      <p:ext uri="{BB962C8B-B14F-4D97-AF65-F5344CB8AC3E}">
        <p14:creationId xmlns:p14="http://schemas.microsoft.com/office/powerpoint/2010/main" val="68849569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_bbn-upen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1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92075" tIns="46038" rIns="92075" bIns="46038" anchor="ctr"/>
      <a:lstStyle>
        <a:defPPr>
          <a:defRPr sz="1400" dirty="0"/>
        </a:defPPr>
      </a:lstStyle>
    </a:txDef>
  </a:objectDefaults>
  <a:extraClrSchemeLst>
    <a:extraClrScheme>
      <a:clrScheme name="1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upenn-bbn1</Template>
  <TotalTime>0</TotalTime>
  <Words>4920</Words>
  <Application>Microsoft Macintosh PowerPoint</Application>
  <PresentationFormat>On-screen Show (4:3)</PresentationFormat>
  <Paragraphs>1026</Paragraphs>
  <Slides>67</Slides>
  <Notes>63</Notes>
  <HiddenSlides>10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3" baseType="lpstr">
      <vt:lpstr>Arial Narrow</vt:lpstr>
      <vt:lpstr>Calibri</vt:lpstr>
      <vt:lpstr>Consolas</vt:lpstr>
      <vt:lpstr>Courier New</vt:lpstr>
      <vt:lpstr>Engravers MT</vt:lpstr>
      <vt:lpstr>Mangal</vt:lpstr>
      <vt:lpstr>Monotype Corsiva</vt:lpstr>
      <vt:lpstr>ＭＳ Ｐゴシック</vt:lpstr>
      <vt:lpstr>Symbol</vt:lpstr>
      <vt:lpstr>Tahoma</vt:lpstr>
      <vt:lpstr>Times</vt:lpstr>
      <vt:lpstr>Times New Roman</vt:lpstr>
      <vt:lpstr>Wingdings</vt:lpstr>
      <vt:lpstr>Arial</vt:lpstr>
      <vt:lpstr>1_bbn-upenn</vt:lpstr>
      <vt:lpstr>Equation</vt:lpstr>
      <vt:lpstr>Intelligent Agents, Search Problem Formulation and Uninformed Search</vt:lpstr>
      <vt:lpstr>Reminder – HW due Tuesday</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2018-09-06T15:24:35Z</cp:lastPrinted>
  <dcterms:created xsi:type="dcterms:W3CDTF">2013-09-03T01:57:58Z</dcterms:created>
  <dcterms:modified xsi:type="dcterms:W3CDTF">2019-09-04T20:47:01Z</dcterms:modified>
</cp:coreProperties>
</file>